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handoutMasterIdLst>
    <p:handoutMasterId r:id="rId47"/>
  </p:handoutMasterIdLst>
  <p:sldIdLst>
    <p:sldId id="256" r:id="rId5"/>
    <p:sldId id="257" r:id="rId6"/>
    <p:sldId id="287" r:id="rId7"/>
    <p:sldId id="299" r:id="rId8"/>
    <p:sldId id="288" r:id="rId9"/>
    <p:sldId id="289" r:id="rId10"/>
    <p:sldId id="291" r:id="rId11"/>
    <p:sldId id="3866" r:id="rId12"/>
    <p:sldId id="3913" r:id="rId13"/>
    <p:sldId id="3848" r:id="rId14"/>
    <p:sldId id="3867" r:id="rId15"/>
    <p:sldId id="3898" r:id="rId16"/>
    <p:sldId id="3902" r:id="rId17"/>
    <p:sldId id="3904" r:id="rId18"/>
    <p:sldId id="3903" r:id="rId19"/>
    <p:sldId id="3911" r:id="rId20"/>
    <p:sldId id="3892" r:id="rId21"/>
    <p:sldId id="3877" r:id="rId22"/>
    <p:sldId id="3878" r:id="rId23"/>
    <p:sldId id="3879" r:id="rId24"/>
    <p:sldId id="3880" r:id="rId25"/>
    <p:sldId id="3881" r:id="rId26"/>
    <p:sldId id="3882" r:id="rId27"/>
    <p:sldId id="300" r:id="rId28"/>
    <p:sldId id="3890" r:id="rId29"/>
    <p:sldId id="3883" r:id="rId30"/>
    <p:sldId id="286" r:id="rId31"/>
    <p:sldId id="294" r:id="rId32"/>
    <p:sldId id="297" r:id="rId33"/>
    <p:sldId id="298" r:id="rId34"/>
    <p:sldId id="301" r:id="rId35"/>
    <p:sldId id="3909" r:id="rId36"/>
    <p:sldId id="302" r:id="rId37"/>
    <p:sldId id="303" r:id="rId38"/>
    <p:sldId id="304" r:id="rId39"/>
    <p:sldId id="3912" r:id="rId40"/>
    <p:sldId id="281" r:id="rId41"/>
    <p:sldId id="306" r:id="rId42"/>
    <p:sldId id="3901" r:id="rId43"/>
    <p:sldId id="305" r:id="rId44"/>
    <p:sldId id="39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5EBDA-5191-443D-A0F3-2958FB2C5310}">
          <p14:sldIdLst>
            <p14:sldId id="256"/>
            <p14:sldId id="257"/>
            <p14:sldId id="287"/>
            <p14:sldId id="299"/>
            <p14:sldId id="288"/>
            <p14:sldId id="289"/>
            <p14:sldId id="291"/>
            <p14:sldId id="3866"/>
            <p14:sldId id="3913"/>
            <p14:sldId id="3848"/>
            <p14:sldId id="3867"/>
            <p14:sldId id="3898"/>
            <p14:sldId id="3902"/>
            <p14:sldId id="3904"/>
            <p14:sldId id="3903"/>
            <p14:sldId id="3911"/>
            <p14:sldId id="3892"/>
            <p14:sldId id="3877"/>
            <p14:sldId id="3878"/>
            <p14:sldId id="3879"/>
            <p14:sldId id="3880"/>
            <p14:sldId id="3881"/>
            <p14:sldId id="3882"/>
            <p14:sldId id="300"/>
            <p14:sldId id="3890"/>
            <p14:sldId id="3883"/>
            <p14:sldId id="286"/>
            <p14:sldId id="294"/>
            <p14:sldId id="297"/>
            <p14:sldId id="298"/>
            <p14:sldId id="301"/>
            <p14:sldId id="3909"/>
            <p14:sldId id="302"/>
            <p14:sldId id="303"/>
            <p14:sldId id="304"/>
            <p14:sldId id="3912"/>
            <p14:sldId id="281"/>
            <p14:sldId id="306"/>
            <p14:sldId id="3901"/>
            <p14:sldId id="305"/>
          </p14:sldIdLst>
        </p14:section>
        <p14:section name="Alternative Summary Tab Slides (19-24)" id="{7C8C2E46-2E25-48BD-896E-6A5FC68E8D7F}">
          <p14:sldIdLst>
            <p14:sldId id="39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District and Cluster Priorities</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How do these proposed changes align with district and cluster priorities? Do we foresee any challenges or misalignments?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If the district has allocated funds for specific initiatives – for example Signature Programs - how are those reflected in our budget?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we are sharing staff positions (e.g., nurse, counselor, teacher), how will this affect student support and service delivery at our school?</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6FE6B555-6664-4375-9F6C-364428FB0D9B}" srcId="{0C1D2607-0AA8-4703-8CD9-C80627D357E8}" destId="{BC384F34-3B82-4854-BA9C-8F7AA376024E}" srcOrd="2" destOrd="0" parTransId="{BAA9EC2C-30DB-428A-91DC-ECF22A217D8D}" sibTransId="{A9CB9ABA-1A6F-4152-91CE-49D3A91BF39E}"/>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57EA8-A8CB-4B97-AE36-88FC7A3C27DA}"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B698FFB7-FD6B-4BD8-B0C9-CA4169A2581D}">
      <dgm:prSet/>
      <dgm:spPr>
        <a:ln>
          <a:solidFill>
            <a:schemeClr val="accent4"/>
          </a:solidFill>
        </a:ln>
      </dgm:spPr>
      <dgm:t>
        <a:bodyPr/>
        <a:lstStyle/>
        <a:p>
          <a:r>
            <a:rPr lang="en-US" dirty="0"/>
            <a:t>The GO Team needs to </a:t>
          </a:r>
          <a:r>
            <a:rPr lang="en-US" b="1" dirty="0">
              <a:solidFill>
                <a:schemeClr val="accent5"/>
              </a:solidFill>
            </a:rPr>
            <a:t>TAKE ACTION</a:t>
          </a:r>
          <a:r>
            <a:rPr lang="en-US" b="1" dirty="0"/>
            <a:t> </a:t>
          </a:r>
          <a:r>
            <a:rPr lang="en-US" dirty="0"/>
            <a:t>(vote) on its draft FY26 budget.</a:t>
          </a:r>
        </a:p>
      </dgm:t>
    </dgm:pt>
    <dgm:pt modelId="{950EE0D0-80E2-49F3-994F-2E3921FB315C}" type="parTrans" cxnId="{FEBA400C-84DF-423B-B575-BC0B378F6430}">
      <dgm:prSet/>
      <dgm:spPr/>
      <dgm:t>
        <a:bodyPr/>
        <a:lstStyle/>
        <a:p>
          <a:endParaRPr lang="en-US"/>
        </a:p>
      </dgm:t>
    </dgm:pt>
    <dgm:pt modelId="{02329CA9-7D80-4F4B-B5F4-8D42C2AE4C2F}" type="sibTrans" cxnId="{FEBA400C-84DF-423B-B575-BC0B378F6430}">
      <dgm:prSet/>
      <dgm:spPr/>
      <dgm:t>
        <a:bodyPr/>
        <a:lstStyle/>
        <a:p>
          <a:endParaRPr lang="en-US"/>
        </a:p>
      </dgm:t>
    </dgm:pt>
    <dgm:pt modelId="{94F1C6E0-096F-492A-B4E1-7B6D4001B7E5}">
      <dgm:prSet/>
      <dgm:spPr/>
      <dgm:t>
        <a:bodyPr/>
        <a:lstStyle/>
        <a:p>
          <a:r>
            <a:rPr lang="en-US" dirty="0"/>
            <a:t>After the motion and a second, the GO Team may have additional discussion.</a:t>
          </a:r>
        </a:p>
      </dgm:t>
    </dgm:pt>
    <dgm:pt modelId="{79E27E22-597C-4129-A4A9-578735BB6A85}" type="parTrans" cxnId="{44D66627-35EF-4FAE-9028-4262BD14F64E}">
      <dgm:prSet/>
      <dgm:spPr/>
      <dgm:t>
        <a:bodyPr/>
        <a:lstStyle/>
        <a:p>
          <a:endParaRPr lang="en-US"/>
        </a:p>
      </dgm:t>
    </dgm:pt>
    <dgm:pt modelId="{315A0655-BBEC-4E14-A840-69AAD69ED390}" type="sibTrans" cxnId="{44D66627-35EF-4FAE-9028-4262BD14F64E}">
      <dgm:prSet/>
      <dgm:spPr/>
      <dgm:t>
        <a:bodyPr/>
        <a:lstStyle/>
        <a:p>
          <a:endParaRPr lang="en-US"/>
        </a:p>
      </dgm:t>
    </dgm:pt>
    <dgm:pt modelId="{42453601-FF84-4198-A2D2-B657E77A0010}">
      <dgm:prSet/>
      <dgm:spPr>
        <a:ln>
          <a:solidFill>
            <a:schemeClr val="tx2"/>
          </a:solidFill>
        </a:ln>
      </dgm:spPr>
      <dgm:t>
        <a:bodyPr/>
        <a:lstStyle/>
        <a:p>
          <a:r>
            <a:rPr lang="en-US"/>
            <a:t>Once discussion is concluded, the GO Team will vote.</a:t>
          </a:r>
        </a:p>
      </dgm:t>
    </dgm:pt>
    <dgm:pt modelId="{11514F74-DC2A-421E-958E-9B75DCABBE2C}" type="parTrans" cxnId="{D77387F7-7BAC-40EB-92A5-2A56CB6A0A0F}">
      <dgm:prSet/>
      <dgm:spPr/>
      <dgm:t>
        <a:bodyPr/>
        <a:lstStyle/>
        <a:p>
          <a:endParaRPr lang="en-US"/>
        </a:p>
      </dgm:t>
    </dgm:pt>
    <dgm:pt modelId="{2A4380EF-DFFB-4E6E-A27D-F75659ED6F58}" type="sibTrans" cxnId="{D77387F7-7BAC-40EB-92A5-2A56CB6A0A0F}">
      <dgm:prSet/>
      <dgm:spPr/>
      <dgm:t>
        <a:bodyPr/>
        <a:lstStyle/>
        <a:p>
          <a:endParaRPr lang="en-US"/>
        </a:p>
      </dgm:t>
    </dgm:pt>
    <dgm:pt modelId="{0564E5EF-5B36-494C-A6C0-23CFB55B7BCC}" type="pres">
      <dgm:prSet presAssocID="{AD357EA8-A8CB-4B97-AE36-88FC7A3C27DA}" presName="hierChild1" presStyleCnt="0">
        <dgm:presLayoutVars>
          <dgm:chPref val="1"/>
          <dgm:dir/>
          <dgm:animOne val="branch"/>
          <dgm:animLvl val="lvl"/>
          <dgm:resizeHandles/>
        </dgm:presLayoutVars>
      </dgm:prSet>
      <dgm:spPr/>
    </dgm:pt>
    <dgm:pt modelId="{B6DF30B4-497D-4F6D-9D73-6DD5783129BA}" type="pres">
      <dgm:prSet presAssocID="{B698FFB7-FD6B-4BD8-B0C9-CA4169A2581D}" presName="hierRoot1" presStyleCnt="0"/>
      <dgm:spPr/>
    </dgm:pt>
    <dgm:pt modelId="{B3119F31-75F2-4AAF-8BC5-D071DA356600}" type="pres">
      <dgm:prSet presAssocID="{B698FFB7-FD6B-4BD8-B0C9-CA4169A2581D}" presName="composite" presStyleCnt="0"/>
      <dgm:spPr/>
    </dgm:pt>
    <dgm:pt modelId="{F3A135DB-2376-4E3B-A20A-41984A2C6E6D}" type="pres">
      <dgm:prSet presAssocID="{B698FFB7-FD6B-4BD8-B0C9-CA4169A2581D}" presName="background" presStyleLbl="node0" presStyleIdx="0" presStyleCnt="3"/>
      <dgm:spPr/>
    </dgm:pt>
    <dgm:pt modelId="{FA82B6CE-D09A-4090-AE86-805DDA5FD9D1}" type="pres">
      <dgm:prSet presAssocID="{B698FFB7-FD6B-4BD8-B0C9-CA4169A2581D}" presName="text" presStyleLbl="fgAcc0" presStyleIdx="0" presStyleCnt="3">
        <dgm:presLayoutVars>
          <dgm:chPref val="3"/>
        </dgm:presLayoutVars>
      </dgm:prSet>
      <dgm:spPr/>
    </dgm:pt>
    <dgm:pt modelId="{9538D900-7AE8-458D-A772-4AD773D1EAC8}" type="pres">
      <dgm:prSet presAssocID="{B698FFB7-FD6B-4BD8-B0C9-CA4169A2581D}" presName="hierChild2" presStyleCnt="0"/>
      <dgm:spPr/>
    </dgm:pt>
    <dgm:pt modelId="{171B1F7F-308A-4D14-973E-1576E2F58C30}" type="pres">
      <dgm:prSet presAssocID="{94F1C6E0-096F-492A-B4E1-7B6D4001B7E5}" presName="hierRoot1" presStyleCnt="0"/>
      <dgm:spPr/>
    </dgm:pt>
    <dgm:pt modelId="{2E5E3512-2441-4FFF-9678-0DCC32A31043}" type="pres">
      <dgm:prSet presAssocID="{94F1C6E0-096F-492A-B4E1-7B6D4001B7E5}" presName="composite" presStyleCnt="0"/>
      <dgm:spPr/>
    </dgm:pt>
    <dgm:pt modelId="{60F45E52-7DB8-499D-BC6D-774E123989C7}" type="pres">
      <dgm:prSet presAssocID="{94F1C6E0-096F-492A-B4E1-7B6D4001B7E5}" presName="background" presStyleLbl="node0" presStyleIdx="1" presStyleCnt="3"/>
      <dgm:spPr>
        <a:solidFill>
          <a:schemeClr val="tx2"/>
        </a:solidFill>
      </dgm:spPr>
    </dgm:pt>
    <dgm:pt modelId="{56E9DAE2-B9E4-4613-8034-2724F6BCF6F4}" type="pres">
      <dgm:prSet presAssocID="{94F1C6E0-096F-492A-B4E1-7B6D4001B7E5}" presName="text" presStyleLbl="fgAcc0" presStyleIdx="1" presStyleCnt="3">
        <dgm:presLayoutVars>
          <dgm:chPref val="3"/>
        </dgm:presLayoutVars>
      </dgm:prSet>
      <dgm:spPr/>
    </dgm:pt>
    <dgm:pt modelId="{9C44DE81-99CF-4191-8F4B-2C507C998003}" type="pres">
      <dgm:prSet presAssocID="{94F1C6E0-096F-492A-B4E1-7B6D4001B7E5}" presName="hierChild2" presStyleCnt="0"/>
      <dgm:spPr/>
    </dgm:pt>
    <dgm:pt modelId="{A5EFB6B8-B33A-436B-A5F7-9E81C7231F89}" type="pres">
      <dgm:prSet presAssocID="{42453601-FF84-4198-A2D2-B657E77A0010}" presName="hierRoot1" presStyleCnt="0"/>
      <dgm:spPr/>
    </dgm:pt>
    <dgm:pt modelId="{42AEAB1D-71EB-4497-AB11-4277E8816DBC}" type="pres">
      <dgm:prSet presAssocID="{42453601-FF84-4198-A2D2-B657E77A0010}" presName="composite" presStyleCnt="0"/>
      <dgm:spPr/>
    </dgm:pt>
    <dgm:pt modelId="{C634EFCA-5B75-462F-8D79-2CB1151656F3}" type="pres">
      <dgm:prSet presAssocID="{42453601-FF84-4198-A2D2-B657E77A0010}" presName="background" presStyleLbl="node0" presStyleIdx="2" presStyleCnt="3"/>
      <dgm:spPr>
        <a:solidFill>
          <a:schemeClr val="accent4"/>
        </a:solidFill>
      </dgm:spPr>
    </dgm:pt>
    <dgm:pt modelId="{5A79D47D-CEE6-40ED-BD6A-44FF56310EDF}" type="pres">
      <dgm:prSet presAssocID="{42453601-FF84-4198-A2D2-B657E77A0010}" presName="text" presStyleLbl="fgAcc0" presStyleIdx="2" presStyleCnt="3">
        <dgm:presLayoutVars>
          <dgm:chPref val="3"/>
        </dgm:presLayoutVars>
      </dgm:prSet>
      <dgm:spPr/>
    </dgm:pt>
    <dgm:pt modelId="{B3B3220A-5316-4E39-8143-8E842F6C7F46}" type="pres">
      <dgm:prSet presAssocID="{42453601-FF84-4198-A2D2-B657E77A0010}" presName="hierChild2" presStyleCnt="0"/>
      <dgm:spPr/>
    </dgm:pt>
  </dgm:ptLst>
  <dgm:cxnLst>
    <dgm:cxn modelId="{FEBA400C-84DF-423B-B575-BC0B378F6430}" srcId="{AD357EA8-A8CB-4B97-AE36-88FC7A3C27DA}" destId="{B698FFB7-FD6B-4BD8-B0C9-CA4169A2581D}" srcOrd="0" destOrd="0" parTransId="{950EE0D0-80E2-49F3-994F-2E3921FB315C}" sibTransId="{02329CA9-7D80-4F4B-B5F4-8D42C2AE4C2F}"/>
    <dgm:cxn modelId="{44D66627-35EF-4FAE-9028-4262BD14F64E}" srcId="{AD357EA8-A8CB-4B97-AE36-88FC7A3C27DA}" destId="{94F1C6E0-096F-492A-B4E1-7B6D4001B7E5}" srcOrd="1" destOrd="0" parTransId="{79E27E22-597C-4129-A4A9-578735BB6A85}" sibTransId="{315A0655-BBEC-4E14-A840-69AAD69ED390}"/>
    <dgm:cxn modelId="{B2037D40-C4A1-4F92-9F31-6DB8FD347D98}" type="presOf" srcId="{94F1C6E0-096F-492A-B4E1-7B6D4001B7E5}" destId="{56E9DAE2-B9E4-4613-8034-2724F6BCF6F4}" srcOrd="0" destOrd="0" presId="urn:microsoft.com/office/officeart/2005/8/layout/hierarchy1"/>
    <dgm:cxn modelId="{F8903A59-CB65-43A3-B84C-C48F74EE7710}" type="presOf" srcId="{42453601-FF84-4198-A2D2-B657E77A0010}" destId="{5A79D47D-CEE6-40ED-BD6A-44FF56310EDF}" srcOrd="0" destOrd="0" presId="urn:microsoft.com/office/officeart/2005/8/layout/hierarchy1"/>
    <dgm:cxn modelId="{1CE84895-3DC2-4427-8225-CF2C2050F8E1}" type="presOf" srcId="{AD357EA8-A8CB-4B97-AE36-88FC7A3C27DA}" destId="{0564E5EF-5B36-494C-A6C0-23CFB55B7BCC}" srcOrd="0" destOrd="0" presId="urn:microsoft.com/office/officeart/2005/8/layout/hierarchy1"/>
    <dgm:cxn modelId="{16AAD8C6-0B02-4E09-9B7D-C2AC4E6452DB}" type="presOf" srcId="{B698FFB7-FD6B-4BD8-B0C9-CA4169A2581D}" destId="{FA82B6CE-D09A-4090-AE86-805DDA5FD9D1}" srcOrd="0" destOrd="0" presId="urn:microsoft.com/office/officeart/2005/8/layout/hierarchy1"/>
    <dgm:cxn modelId="{D77387F7-7BAC-40EB-92A5-2A56CB6A0A0F}" srcId="{AD357EA8-A8CB-4B97-AE36-88FC7A3C27DA}" destId="{42453601-FF84-4198-A2D2-B657E77A0010}" srcOrd="2" destOrd="0" parTransId="{11514F74-DC2A-421E-958E-9B75DCABBE2C}" sibTransId="{2A4380EF-DFFB-4E6E-A27D-F75659ED6F58}"/>
    <dgm:cxn modelId="{472C0629-67F2-488B-88C2-B4882D7A86B9}" type="presParOf" srcId="{0564E5EF-5B36-494C-A6C0-23CFB55B7BCC}" destId="{B6DF30B4-497D-4F6D-9D73-6DD5783129BA}" srcOrd="0" destOrd="0" presId="urn:microsoft.com/office/officeart/2005/8/layout/hierarchy1"/>
    <dgm:cxn modelId="{A9C9C277-351C-4DF0-A30B-CA490AEA4E86}" type="presParOf" srcId="{B6DF30B4-497D-4F6D-9D73-6DD5783129BA}" destId="{B3119F31-75F2-4AAF-8BC5-D071DA356600}" srcOrd="0" destOrd="0" presId="urn:microsoft.com/office/officeart/2005/8/layout/hierarchy1"/>
    <dgm:cxn modelId="{5B51B501-7A14-4E9A-ACC5-66323CD28ED5}" type="presParOf" srcId="{B3119F31-75F2-4AAF-8BC5-D071DA356600}" destId="{F3A135DB-2376-4E3B-A20A-41984A2C6E6D}" srcOrd="0" destOrd="0" presId="urn:microsoft.com/office/officeart/2005/8/layout/hierarchy1"/>
    <dgm:cxn modelId="{84F6E60E-642C-4FB3-95CE-A86CA977D7D1}" type="presParOf" srcId="{B3119F31-75F2-4AAF-8BC5-D071DA356600}" destId="{FA82B6CE-D09A-4090-AE86-805DDA5FD9D1}" srcOrd="1" destOrd="0" presId="urn:microsoft.com/office/officeart/2005/8/layout/hierarchy1"/>
    <dgm:cxn modelId="{745D4AE8-4B6E-4138-A737-C5E2AAB84A71}" type="presParOf" srcId="{B6DF30B4-497D-4F6D-9D73-6DD5783129BA}" destId="{9538D900-7AE8-458D-A772-4AD773D1EAC8}" srcOrd="1" destOrd="0" presId="urn:microsoft.com/office/officeart/2005/8/layout/hierarchy1"/>
    <dgm:cxn modelId="{27E458A1-AA48-44FD-A053-730C8DB700FF}" type="presParOf" srcId="{0564E5EF-5B36-494C-A6C0-23CFB55B7BCC}" destId="{171B1F7F-308A-4D14-973E-1576E2F58C30}" srcOrd="1" destOrd="0" presId="urn:microsoft.com/office/officeart/2005/8/layout/hierarchy1"/>
    <dgm:cxn modelId="{42DD6B38-1B9A-4F52-88BF-7FBA4CC35710}" type="presParOf" srcId="{171B1F7F-308A-4D14-973E-1576E2F58C30}" destId="{2E5E3512-2441-4FFF-9678-0DCC32A31043}" srcOrd="0" destOrd="0" presId="urn:microsoft.com/office/officeart/2005/8/layout/hierarchy1"/>
    <dgm:cxn modelId="{FC3E2EE8-952A-42BD-8309-B0DB23B8E73D}" type="presParOf" srcId="{2E5E3512-2441-4FFF-9678-0DCC32A31043}" destId="{60F45E52-7DB8-499D-BC6D-774E123989C7}" srcOrd="0" destOrd="0" presId="urn:microsoft.com/office/officeart/2005/8/layout/hierarchy1"/>
    <dgm:cxn modelId="{1EC19C74-B147-4B4A-8DDC-7D0377BA99D9}" type="presParOf" srcId="{2E5E3512-2441-4FFF-9678-0DCC32A31043}" destId="{56E9DAE2-B9E4-4613-8034-2724F6BCF6F4}" srcOrd="1" destOrd="0" presId="urn:microsoft.com/office/officeart/2005/8/layout/hierarchy1"/>
    <dgm:cxn modelId="{89461328-757C-4DC1-AA86-8B60C0CCE67D}" type="presParOf" srcId="{171B1F7F-308A-4D14-973E-1576E2F58C30}" destId="{9C44DE81-99CF-4191-8F4B-2C507C998003}" srcOrd="1" destOrd="0" presId="urn:microsoft.com/office/officeart/2005/8/layout/hierarchy1"/>
    <dgm:cxn modelId="{309614B3-8992-4DAE-B912-E97070E4D4FB}" type="presParOf" srcId="{0564E5EF-5B36-494C-A6C0-23CFB55B7BCC}" destId="{A5EFB6B8-B33A-436B-A5F7-9E81C7231F89}" srcOrd="2" destOrd="0" presId="urn:microsoft.com/office/officeart/2005/8/layout/hierarchy1"/>
    <dgm:cxn modelId="{9EB57403-C562-478D-94C2-0B6ADC351694}" type="presParOf" srcId="{A5EFB6B8-B33A-436B-A5F7-9E81C7231F89}" destId="{42AEAB1D-71EB-4497-AB11-4277E8816DBC}" srcOrd="0" destOrd="0" presId="urn:microsoft.com/office/officeart/2005/8/layout/hierarchy1"/>
    <dgm:cxn modelId="{63D95841-EB5E-497A-BA66-D304D72894B6}" type="presParOf" srcId="{42AEAB1D-71EB-4497-AB11-4277E8816DBC}" destId="{C634EFCA-5B75-462F-8D79-2CB1151656F3}" srcOrd="0" destOrd="0" presId="urn:microsoft.com/office/officeart/2005/8/layout/hierarchy1"/>
    <dgm:cxn modelId="{D45E642A-630F-44E5-9DED-403DEE0EF2C2}" type="presParOf" srcId="{42AEAB1D-71EB-4497-AB11-4277E8816DBC}" destId="{5A79D47D-CEE6-40ED-BD6A-44FF56310EDF}" srcOrd="1" destOrd="0" presId="urn:microsoft.com/office/officeart/2005/8/layout/hierarchy1"/>
    <dgm:cxn modelId="{58840CDD-15DA-4E4D-8C39-FE23428EBBE9}" type="presParOf" srcId="{A5EFB6B8-B33A-436B-A5F7-9E81C7231F89}" destId="{B3B3220A-5316-4E39-8143-8E842F6C7F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147675"/>
          <a:ext cx="10797791" cy="96875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District and Cluster Priorities</a:t>
          </a:r>
          <a:r>
            <a:rPr lang="en-US" sz="3600" kern="1200">
              <a:solidFill>
                <a:sysClr val="window" lastClr="FFFFFF"/>
              </a:solidFill>
              <a:latin typeface="Sabon Next LT"/>
              <a:ea typeface="+mn-ea"/>
              <a:cs typeface="+mn-cs"/>
            </a:rPr>
            <a:t> </a:t>
          </a:r>
        </a:p>
      </dsp:txBody>
      <dsp:txXfrm>
        <a:off x="47291" y="194966"/>
        <a:ext cx="10703209" cy="874177"/>
      </dsp:txXfrm>
    </dsp:sp>
    <dsp:sp modelId="{7111410D-54EE-4041-8993-EC4AC19AA56A}">
      <dsp:nvSpPr>
        <dsp:cNvPr id="0" name=""/>
        <dsp:cNvSpPr/>
      </dsp:nvSpPr>
      <dsp:spPr>
        <a:xfrm>
          <a:off x="0" y="1116435"/>
          <a:ext cx="10797791" cy="350244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5720" rIns="256032" bIns="45720" numCol="1" spcCol="1270" anchor="t" anchorCtr="0">
          <a:noAutofit/>
        </a:bodyPr>
        <a:lstStyle/>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How do these proposed changes align with district and cluster priorities? Do we foresee any challenges or misalignments?</a:t>
          </a:r>
          <a:endParaRPr lang="en-US" sz="2800" kern="1200">
            <a:solidFill>
              <a:sysClr val="windowText" lastClr="000000">
                <a:hueOff val="0"/>
                <a:satOff val="0"/>
                <a:lumOff val="0"/>
                <a:alphaOff val="0"/>
              </a:sysClr>
            </a:solidFill>
            <a:latin typeface="Sabon Next LT"/>
            <a:ea typeface="+mn-ea"/>
            <a:cs typeface="+mn-cs"/>
          </a:endParaRP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the district has allocated funds for specific initiatives – for example Signature Programs - how are those reflected in our budget? </a:t>
          </a: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we are sharing staff positions (e.g., nurse, counselor, teacher), how will this affect student support and service delivery at our school?</a:t>
          </a:r>
        </a:p>
      </dsp:txBody>
      <dsp:txXfrm>
        <a:off x="0" y="1116435"/>
        <a:ext cx="10797791" cy="3502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35DB-2376-4E3B-A20A-41984A2C6E6D}">
      <dsp:nvSpPr>
        <dsp:cNvPr id="0" name=""/>
        <dsp:cNvSpPr/>
      </dsp:nvSpPr>
      <dsp:spPr>
        <a:xfrm>
          <a:off x="0" y="601405"/>
          <a:ext cx="2966896" cy="18839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82B6CE-D09A-4090-AE86-805DDA5FD9D1}">
      <dsp:nvSpPr>
        <dsp:cNvPr id="0" name=""/>
        <dsp:cNvSpPr/>
      </dsp:nvSpPr>
      <dsp:spPr>
        <a:xfrm>
          <a:off x="329655" y="914578"/>
          <a:ext cx="2966896" cy="1883979"/>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GO Team needs to </a:t>
          </a:r>
          <a:r>
            <a:rPr lang="en-US" sz="2300" b="1" kern="1200" dirty="0">
              <a:solidFill>
                <a:schemeClr val="accent5"/>
              </a:solidFill>
            </a:rPr>
            <a:t>TAKE ACTION</a:t>
          </a:r>
          <a:r>
            <a:rPr lang="en-US" sz="2300" b="1" kern="1200" dirty="0"/>
            <a:t> </a:t>
          </a:r>
          <a:r>
            <a:rPr lang="en-US" sz="2300" kern="1200" dirty="0"/>
            <a:t>(vote) on its draft FY26 budget.</a:t>
          </a:r>
        </a:p>
      </dsp:txBody>
      <dsp:txXfrm>
        <a:off x="384835" y="969758"/>
        <a:ext cx="2856536" cy="1773619"/>
      </dsp:txXfrm>
    </dsp:sp>
    <dsp:sp modelId="{60F45E52-7DB8-499D-BC6D-774E123989C7}">
      <dsp:nvSpPr>
        <dsp:cNvPr id="0" name=""/>
        <dsp:cNvSpPr/>
      </dsp:nvSpPr>
      <dsp:spPr>
        <a:xfrm>
          <a:off x="3626207" y="601405"/>
          <a:ext cx="2966896" cy="1883979"/>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E9DAE2-B9E4-4613-8034-2724F6BCF6F4}">
      <dsp:nvSpPr>
        <dsp:cNvPr id="0" name=""/>
        <dsp:cNvSpPr/>
      </dsp:nvSpPr>
      <dsp:spPr>
        <a:xfrm>
          <a:off x="3955862" y="914578"/>
          <a:ext cx="2966896" cy="18839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After the motion and a second, the GO Team may have additional discussion.</a:t>
          </a:r>
        </a:p>
      </dsp:txBody>
      <dsp:txXfrm>
        <a:off x="4011042" y="969758"/>
        <a:ext cx="2856536" cy="1773619"/>
      </dsp:txXfrm>
    </dsp:sp>
    <dsp:sp modelId="{C634EFCA-5B75-462F-8D79-2CB1151656F3}">
      <dsp:nvSpPr>
        <dsp:cNvPr id="0" name=""/>
        <dsp:cNvSpPr/>
      </dsp:nvSpPr>
      <dsp:spPr>
        <a:xfrm>
          <a:off x="7252414" y="601405"/>
          <a:ext cx="2966896" cy="1883979"/>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A79D47D-CEE6-40ED-BD6A-44FF56310EDF}">
      <dsp:nvSpPr>
        <dsp:cNvPr id="0" name=""/>
        <dsp:cNvSpPr/>
      </dsp:nvSpPr>
      <dsp:spPr>
        <a:xfrm>
          <a:off x="7582070" y="914578"/>
          <a:ext cx="2966896" cy="1883979"/>
        </a:xfrm>
        <a:prstGeom prst="roundRect">
          <a:avLst>
            <a:gd name="adj" fmla="val 10000"/>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Once discussion is concluded, the GO Team will vote.</a:t>
          </a:r>
        </a:p>
      </dsp:txBody>
      <dsp:txXfrm>
        <a:off x="7637250" y="969758"/>
        <a:ext cx="2856536" cy="17736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2/12/2025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25</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13BA-21EF-76EF-E173-993ADAB7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B1D8-7786-1D0F-D386-EF9E8C65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9EF3F-A6FB-63A1-B241-B04C8ED684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D61C0B-9CFE-9115-1AF7-C0CF9584B90D}"/>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204023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421229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31</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2309-9C94-AD4D-5A8D-39D15F99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A522-55D5-6D4B-72F8-67BAD51F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6819-93B0-16A9-A1D7-0D8317727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09624-6F8B-91BE-DC4C-8DA0C2092A08}"/>
              </a:ext>
            </a:extLst>
          </p:cNvPr>
          <p:cNvSpPr>
            <a:spLocks noGrp="1"/>
          </p:cNvSpPr>
          <p:nvPr>
            <p:ph type="sldNum" sz="quarter" idx="5"/>
          </p:nvPr>
        </p:nvSpPr>
        <p:spPr/>
        <p:txBody>
          <a:bodyPr/>
          <a:lstStyle/>
          <a:p>
            <a:fld id="{22289C57-55D7-40A4-A101-E74FAC7A092B}" type="slidenum">
              <a:rPr lang="en-US" smtClean="0"/>
              <a:t>32</a:t>
            </a:fld>
            <a:endParaRPr lang="en-US"/>
          </a:p>
        </p:txBody>
      </p:sp>
    </p:spTree>
    <p:extLst>
      <p:ext uri="{BB962C8B-B14F-4D97-AF65-F5344CB8AC3E}">
        <p14:creationId xmlns:p14="http://schemas.microsoft.com/office/powerpoint/2010/main" val="423483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33</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34</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961C-ECC5-CBA9-E5D3-A58884EBF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28F72-A598-487B-D94F-17CD3C957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C68BD-B44E-108A-66FB-446E13384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A6E43D-2269-9104-2362-E174A239FE9B}"/>
              </a:ext>
            </a:extLst>
          </p:cNvPr>
          <p:cNvSpPr>
            <a:spLocks noGrp="1"/>
          </p:cNvSpPr>
          <p:nvPr>
            <p:ph type="sldNum" sz="quarter" idx="5"/>
          </p:nvPr>
        </p:nvSpPr>
        <p:spPr/>
        <p:txBody>
          <a:bodyPr/>
          <a:lstStyle/>
          <a:p>
            <a:fld id="{22289C57-55D7-40A4-A101-E74FAC7A092B}" type="slidenum">
              <a:rPr lang="en-US" smtClean="0"/>
              <a:t>35</a:t>
            </a:fld>
            <a:endParaRPr lang="en-US"/>
          </a:p>
        </p:txBody>
      </p:sp>
    </p:spTree>
    <p:extLst>
      <p:ext uri="{BB962C8B-B14F-4D97-AF65-F5344CB8AC3E}">
        <p14:creationId xmlns:p14="http://schemas.microsoft.com/office/powerpoint/2010/main" val="318790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37</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9373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F1A-9D1B-F2D6-0ED8-5BF98286F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CFE2-3BA8-DE51-9BC2-98C2F8BA0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BE36-EE7B-0D5A-4D91-385BA058BF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535B9-F690-9596-64BC-623941F35E79}"/>
              </a:ext>
            </a:extLst>
          </p:cNvPr>
          <p:cNvSpPr>
            <a:spLocks noGrp="1"/>
          </p:cNvSpPr>
          <p:nvPr>
            <p:ph type="sldNum" sz="quarter" idx="5"/>
          </p:nvPr>
        </p:nvSpPr>
        <p:spPr/>
        <p:txBody>
          <a:bodyPr/>
          <a:lstStyle/>
          <a:p>
            <a:fld id="{96E09883-B744-4FDD-8623-D69A66650022}" type="slidenum">
              <a:rPr lang="en-US" smtClean="0"/>
              <a:t>8</a:t>
            </a:fld>
            <a:endParaRPr lang="en-US"/>
          </a:p>
        </p:txBody>
      </p:sp>
    </p:spTree>
    <p:extLst>
      <p:ext uri="{BB962C8B-B14F-4D97-AF65-F5344CB8AC3E}">
        <p14:creationId xmlns:p14="http://schemas.microsoft.com/office/powerpoint/2010/main" val="240613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18</a:t>
            </a:fld>
            <a:endParaRPr lang="en-US"/>
          </a:p>
        </p:txBody>
      </p:sp>
    </p:spTree>
    <p:extLst>
      <p:ext uri="{BB962C8B-B14F-4D97-AF65-F5344CB8AC3E}">
        <p14:creationId xmlns:p14="http://schemas.microsoft.com/office/powerpoint/2010/main" val="161154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5590262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593674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2672403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1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1">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
        <p:nvSpPr>
          <p:cNvPr id="3" name="Footer Placeholder 6">
            <a:extLst>
              <a:ext uri="{FF2B5EF4-FFF2-40B4-BE49-F238E27FC236}">
                <a16:creationId xmlns:a16="http://schemas.microsoft.com/office/drawing/2014/main" id="{C76CE9C3-45F2-C100-8B71-2FBD3139A851}"/>
              </a:ext>
            </a:extLst>
          </p:cNvPr>
          <p:cNvSpPr txBox="1">
            <a:spLocks/>
          </p:cNvSpPr>
          <p:nvPr userDrawn="1"/>
        </p:nvSpPr>
        <p:spPr>
          <a:xfrm>
            <a:off x="9875520" y="6446611"/>
            <a:ext cx="19456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FY26 Budget Allocation</a:t>
            </a:r>
          </a:p>
        </p:txBody>
      </p:sp>
    </p:spTree>
    <p:extLst>
      <p:ext uri="{BB962C8B-B14F-4D97-AF65-F5344CB8AC3E}">
        <p14:creationId xmlns:p14="http://schemas.microsoft.com/office/powerpoint/2010/main" val="590610106"/>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form.jotform.com/electionbuddy/2025-spring-go-team-declarations" TargetMode="External"/><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br>
              <a:rPr lang="en-US" dirty="0"/>
            </a:br>
            <a:r>
              <a:rPr lang="en-US" dirty="0"/>
              <a:t>Miles elementary 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3647914" y="13933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4800" i="1" dirty="0">
                <a:solidFill>
                  <a:prstClr val="black"/>
                </a:solidFill>
                <a:latin typeface="Tenorite"/>
              </a:rPr>
              <a:t>Miles Elem’s</a:t>
            </a:r>
            <a:r>
              <a:rPr kumimoji="0" lang="en-US" sz="4800" b="1" i="1" u="none" strike="noStrike" kern="1200" cap="none" spc="0" normalizeH="0" baseline="0" noProof="0" dirty="0">
                <a:ln>
                  <a:noFill/>
                </a:ln>
                <a:solidFill>
                  <a:prstClr val="black"/>
                </a:solidFill>
                <a:effectLst/>
                <a:uLnTx/>
                <a:uFillTx/>
                <a:latin typeface="Tenorite"/>
                <a:ea typeface="+mj-ea"/>
                <a:cs typeface="+mj-cs"/>
              </a:rPr>
              <a:t> </a:t>
            </a:r>
            <a:r>
              <a:rPr kumimoji="0" lang="en-US" sz="45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4488646" y="1914677"/>
            <a:ext cx="4546854" cy="300082"/>
          </a:xfrm>
          <a:prstGeom prst="rect">
            <a:avLst/>
          </a:prstGeom>
          <a:noFill/>
        </p:spPr>
        <p:txBody>
          <a:bodyPr wrap="square" lIns="91440" tIns="45720" rIns="91440" bIns="45720" rtlCol="0" anchor="t">
            <a:spAutoFit/>
          </a:bodyPr>
          <a:lstStyle/>
          <a:p>
            <a:pPr algn="ctr" defTabSz="685800">
              <a:defRPr/>
            </a:pPr>
            <a:r>
              <a:rPr kumimoji="0" lang="en-US" sz="1350" b="0" i="0" u="none" strike="noStrike" kern="1200" cap="none" spc="0" normalizeH="0" baseline="0" noProof="0">
                <a:ln>
                  <a:noFill/>
                </a:ln>
                <a:solidFill>
                  <a:prstClr val="black"/>
                </a:solidFill>
                <a:effectLst/>
                <a:uLnTx/>
                <a:uFillTx/>
                <a:latin typeface="Tenorite"/>
                <a:ea typeface="+mn-ea"/>
                <a:cs typeface="+mn-cs"/>
              </a:rPr>
              <a:t>Insert the school’s </a:t>
            </a:r>
            <a:r>
              <a:rPr lang="en-US" sz="1350">
                <a:solidFill>
                  <a:prstClr val="black"/>
                </a:solidFill>
                <a:latin typeface="Tenorite"/>
              </a:rPr>
              <a:t>ranked priorities</a:t>
            </a:r>
            <a:r>
              <a:rPr kumimoji="0" lang="en-US" sz="1350" b="0" i="0" u="none" strike="noStrike" kern="1200" cap="none" spc="0" normalizeH="0" baseline="0" noProof="0">
                <a:ln>
                  <a:noFill/>
                </a:ln>
                <a:solidFill>
                  <a:prstClr val="black"/>
                </a:solidFill>
                <a:effectLst/>
                <a:uLnTx/>
                <a:uFillTx/>
                <a:latin typeface="Tenorite"/>
                <a:ea typeface="+mn-ea"/>
                <a:cs typeface="+mn-cs"/>
              </a:rPr>
              <a:t> from High to Low</a:t>
            </a:r>
          </a:p>
        </p:txBody>
      </p:sp>
      <p:sp>
        <p:nvSpPr>
          <p:cNvPr id="3" name="TextBox 2">
            <a:extLst>
              <a:ext uri="{FF2B5EF4-FFF2-40B4-BE49-F238E27FC236}">
                <a16:creationId xmlns:a16="http://schemas.microsoft.com/office/drawing/2014/main" id="{4952E0AB-8808-4E3B-A7F0-F54619698A17}"/>
              </a:ext>
            </a:extLst>
          </p:cNvPr>
          <p:cNvSpPr txBox="1"/>
          <p:nvPr/>
        </p:nvSpPr>
        <p:spPr>
          <a:xfrm>
            <a:off x="4996761" y="2693481"/>
            <a:ext cx="5244254"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1350" b="0" i="0" u="none" strike="noStrike" kern="1200" cap="none" spc="0" normalizeH="0" baseline="0" noProof="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3271367" y="273710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Lower</a:t>
            </a:r>
          </a:p>
        </p:txBody>
      </p:sp>
      <p:pic>
        <p:nvPicPr>
          <p:cNvPr id="9" name="Picture 8">
            <a:extLst>
              <a:ext uri="{FF2B5EF4-FFF2-40B4-BE49-F238E27FC236}">
                <a16:creationId xmlns:a16="http://schemas.microsoft.com/office/drawing/2014/main" id="{F0203B56-36BF-B563-D766-7B3402F19D81}"/>
              </a:ext>
            </a:extLst>
          </p:cNvPr>
          <p:cNvPicPr>
            <a:picLocks noChangeAspect="1"/>
          </p:cNvPicPr>
          <p:nvPr/>
        </p:nvPicPr>
        <p:blipFill>
          <a:blip r:embed="rId2"/>
          <a:stretch>
            <a:fillRect/>
          </a:stretch>
        </p:blipFill>
        <p:spPr>
          <a:xfrm>
            <a:off x="3967195" y="2322559"/>
            <a:ext cx="6180959" cy="3538727"/>
          </a:xfrm>
          <a:prstGeom prst="rect">
            <a:avLst/>
          </a:prstGeom>
        </p:spPr>
      </p:pic>
    </p:spTree>
    <p:extLst>
      <p:ext uri="{BB962C8B-B14F-4D97-AF65-F5344CB8AC3E}">
        <p14:creationId xmlns:p14="http://schemas.microsoft.com/office/powerpoint/2010/main" val="159097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11</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graphicFrame>
        <p:nvGraphicFramePr>
          <p:cNvPr id="6" name="Table 5">
            <a:extLst>
              <a:ext uri="{FF2B5EF4-FFF2-40B4-BE49-F238E27FC236}">
                <a16:creationId xmlns:a16="http://schemas.microsoft.com/office/drawing/2014/main" id="{43652896-86FC-B183-46CE-FDB457D77983}"/>
              </a:ext>
            </a:extLst>
          </p:cNvPr>
          <p:cNvGraphicFramePr>
            <a:graphicFrameLocks noGrp="1"/>
          </p:cNvGraphicFramePr>
          <p:nvPr>
            <p:extLst>
              <p:ext uri="{D42A27DB-BD31-4B8C-83A1-F6EECF244321}">
                <p14:modId xmlns:p14="http://schemas.microsoft.com/office/powerpoint/2010/main" val="3975542961"/>
              </p:ext>
            </p:extLst>
          </p:nvPr>
        </p:nvGraphicFramePr>
        <p:xfrm>
          <a:off x="1964016" y="983679"/>
          <a:ext cx="8046720" cy="5666164"/>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dirty="0">
                          <a:latin typeface="Arial"/>
                          <a:cs typeface="Arial"/>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dirty="0">
                          <a:latin typeface="Arial"/>
                          <a:cs typeface="Arial"/>
                        </a:rPr>
                        <a:t>Rationale</a:t>
                      </a:r>
                    </a:p>
                  </a:txBody>
                  <a:tcPr/>
                </a:tc>
                <a:extLst>
                  <a:ext uri="{0D108BD9-81ED-4DB2-BD59-A6C34878D82A}">
                    <a16:rowId xmlns:a16="http://schemas.microsoft.com/office/drawing/2014/main" val="10000"/>
                  </a:ext>
                </a:extLst>
              </a:tr>
              <a:tr h="1354625">
                <a:tc>
                  <a:txBody>
                    <a:bodyPr/>
                    <a:lstStyle/>
                    <a:p>
                      <a:pPr algn="ctr"/>
                      <a:r>
                        <a:rPr lang="en-US" sz="1800" kern="1200" dirty="0">
                          <a:solidFill>
                            <a:schemeClr val="dk1"/>
                          </a:solidFill>
                          <a:effectLst/>
                          <a:latin typeface="+mn-lt"/>
                          <a:ea typeface="+mn-ea"/>
                          <a:cs typeface="+mn-cs"/>
                        </a:rPr>
                        <a:t>Increase academic achievement and promote growth in ELA and Math by using data to drive instruction and academic decisions for our Sped Sub groups </a:t>
                      </a:r>
                      <a:endParaRPr lang="en-US" sz="1800" dirty="0"/>
                    </a:p>
                  </a:txBody>
                  <a:tcPr/>
                </a:tc>
                <a:tc>
                  <a:txBody>
                    <a:bodyPr/>
                    <a:lstStyle/>
                    <a:p>
                      <a:pPr algn="ctr"/>
                      <a:r>
                        <a:rPr lang="en-US" sz="1800" dirty="0"/>
                        <a:t>Per our data, students in our Sped subgroup need </a:t>
                      </a:r>
                      <a:r>
                        <a:rPr lang="en-US" sz="1800" baseline="0" dirty="0"/>
                        <a:t>maximized opportunities for achievement and remediation daily so that their individual academic needs are met</a:t>
                      </a:r>
                      <a:endParaRPr lang="en-US" sz="1800" dirty="0"/>
                    </a:p>
                  </a:txBody>
                  <a:tcPr/>
                </a:tc>
                <a:extLst>
                  <a:ext uri="{0D108BD9-81ED-4DB2-BD59-A6C34878D82A}">
                    <a16:rowId xmlns:a16="http://schemas.microsoft.com/office/drawing/2014/main" val="10001"/>
                  </a:ext>
                </a:extLst>
              </a:tr>
              <a:tr h="1101087">
                <a:tc>
                  <a:txBody>
                    <a:bodyPr/>
                    <a:lstStyle/>
                    <a:p>
                      <a:pPr marL="0" marR="0" lvl="0" indent="0" algn="ctr" rtl="0" eaLnBrk="1" fontAlgn="auto" latinLnBrk="0" hangingPunct="1">
                        <a:lnSpc>
                          <a:spcPct val="100000"/>
                        </a:lnSpc>
                        <a:spcBef>
                          <a:spcPts val="0"/>
                        </a:spcBef>
                        <a:spcAft>
                          <a:spcPts val="0"/>
                        </a:spcAft>
                        <a:buClrTx/>
                        <a:buSzTx/>
                        <a:buFontTx/>
                        <a:buNone/>
                      </a:pPr>
                      <a:r>
                        <a:rPr lang="en-US" sz="1800" b="0" i="0" u="none" strike="noStrike" kern="1200" cap="none" spc="0" normalizeH="0" baseline="0" noProof="0" dirty="0">
                          <a:ln>
                            <a:noFill/>
                          </a:ln>
                          <a:solidFill>
                            <a:prstClr val="black"/>
                          </a:solidFill>
                          <a:effectLst/>
                          <a:uLnTx/>
                          <a:uFillTx/>
                          <a:latin typeface="Calibri"/>
                          <a:ea typeface="Calibri"/>
                          <a:cs typeface="Calibri"/>
                        </a:rPr>
                        <a:t>Implement IB program standards and practices with fidelity </a:t>
                      </a: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algn="ctr"/>
                      <a:endParaRPr lang="en-US" sz="1800" kern="120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IB is the signature program for the Mays Cluster and will ensure that students experience rigorous, quality academic programming.</a:t>
                      </a:r>
                    </a:p>
                    <a:p>
                      <a:pPr algn="ctr"/>
                      <a:endParaRPr lang="en-US" sz="1800"/>
                    </a:p>
                  </a:txBody>
                  <a:tcPr/>
                </a:tc>
                <a:extLst>
                  <a:ext uri="{0D108BD9-81ED-4DB2-BD59-A6C34878D82A}">
                    <a16:rowId xmlns:a16="http://schemas.microsoft.com/office/drawing/2014/main" val="10002"/>
                  </a:ext>
                </a:extLst>
              </a:tr>
              <a:tr h="2115244">
                <a:tc>
                  <a:txBody>
                    <a:bodyPr/>
                    <a:lstStyle/>
                    <a:p>
                      <a:pPr marL="152400" marR="0" lvl="0" indent="0" algn="ctr" rtl="0" eaLnBrk="1" fontAlgn="auto" latinLnBrk="0" hangingPunct="1">
                        <a:lnSpc>
                          <a:spcPct val="100000"/>
                        </a:lnSpc>
                        <a:spcBef>
                          <a:spcPts val="0"/>
                        </a:spcBef>
                        <a:spcAft>
                          <a:spcPts val="0"/>
                        </a:spcAft>
                        <a:buClrTx/>
                        <a:buSzPts val="1200"/>
                        <a:buFont typeface="Calibri"/>
                        <a:buNone/>
                      </a:pPr>
                      <a:r>
                        <a:rPr lang="en-US" sz="1800" b="0" i="0" u="none" strike="noStrike" kern="1200" cap="none" spc="0" normalizeH="0" baseline="0" noProof="0" dirty="0">
                          <a:ln>
                            <a:noFill/>
                          </a:ln>
                          <a:solidFill>
                            <a:prstClr val="black"/>
                          </a:solidFill>
                          <a:effectLst/>
                          <a:uLnTx/>
                          <a:uFillTx/>
                          <a:latin typeface="Calibri"/>
                          <a:ea typeface="Calibri"/>
                          <a:cs typeface="Calibri"/>
                        </a:rPr>
                        <a:t>Build teacher capacity to support academic achievement. </a:t>
                      </a: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txBody>
                  <a:tcPr/>
                </a:tc>
                <a:tc>
                  <a:txBody>
                    <a:bodyPr/>
                    <a:lstStyle/>
                    <a:p>
                      <a:pPr algn="ctr"/>
                      <a:r>
                        <a:rPr lang="en-US" sz="1800" dirty="0"/>
                        <a:t>Use student data to provide professional development for teachers.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822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77912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126430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3053547223"/>
              </p:ext>
            </p:extLst>
          </p:nvPr>
        </p:nvGraphicFramePr>
        <p:xfrm>
          <a:off x="4001495" y="4040337"/>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dirty="0">
                          <a:solidFill>
                            <a:schemeClr val="tx1"/>
                          </a:solidFill>
                          <a:latin typeface="Tenorite"/>
                        </a:rPr>
                        <a:t> </a:t>
                      </a:r>
                      <a:r>
                        <a:rPr lang="en-US" sz="2400" b="1" i="0" u="sng" strike="noStrike" noProof="0" dirty="0">
                          <a:solidFill>
                            <a:schemeClr val="tx1"/>
                          </a:solidFill>
                          <a:latin typeface="Tenorite"/>
                        </a:rPr>
                        <a:t>APPROVED</a:t>
                      </a:r>
                      <a:r>
                        <a:rPr lang="en-US" sz="2400" b="0" i="0" u="none" strike="noStrike" noProof="0" dirty="0">
                          <a:solidFill>
                            <a:schemeClr val="tx1"/>
                          </a:solidFill>
                          <a:latin typeface="Tenorite"/>
                        </a:rPr>
                        <a:t> Signature Program Funds: $275, 155</a:t>
                      </a:r>
                      <a:endParaRPr lang="en-US" sz="2400" b="1" i="0" u="sng" strike="noStrike" noProof="0" dirty="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pPr lvl="0">
                        <a:buNone/>
                      </a:pPr>
                      <a:r>
                        <a:rPr lang="en-US" sz="1800" b="1" i="0" u="none" strike="noStrike" noProof="0" dirty="0">
                          <a:solidFill>
                            <a:srgbClr val="FF0000"/>
                          </a:solidFill>
                          <a:latin typeface="Tenorite"/>
                        </a:rPr>
                        <a:t>PRINCIPALS: Please update with the Staffing and Non-Staffing allocation of your updated Signature Program funds. </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 Band Teacher </a:t>
                      </a:r>
                    </a:p>
                    <a:p>
                      <a:pPr marL="285750" lvl="0" indent="-285750">
                        <a:buClr>
                          <a:srgbClr val="000000"/>
                        </a:buClr>
                        <a:buFont typeface="Calibri,Sans-Serif"/>
                        <a:buChar char="-"/>
                      </a:pPr>
                      <a:r>
                        <a:rPr lang="en-US" sz="1800" b="1" i="0" u="none" strike="noStrike" noProof="0" dirty="0" err="1">
                          <a:solidFill>
                            <a:srgbClr val="FF0000"/>
                          </a:solidFill>
                          <a:latin typeface="Tenorite"/>
                        </a:rPr>
                        <a:t>Sugnature</a:t>
                      </a:r>
                      <a:r>
                        <a:rPr lang="en-US" sz="1800" b="1" i="0" u="none" strike="noStrike" noProof="0" dirty="0">
                          <a:solidFill>
                            <a:srgbClr val="FF0000"/>
                          </a:solidFill>
                          <a:latin typeface="Tenorite"/>
                        </a:rPr>
                        <a:t> Program IB Coach </a:t>
                      </a:r>
                    </a:p>
                    <a:p>
                      <a:pPr marL="285750" lvl="0" indent="-285750">
                        <a:buClr>
                          <a:srgbClr val="000000"/>
                        </a:buClr>
                        <a:buFont typeface="Calibri,Sans-Serif"/>
                        <a:buChar char="-"/>
                      </a:pPr>
                      <a:r>
                        <a:rPr lang="en-US" sz="1800" b="1" i="0" u="none" strike="noStrike" noProof="0" dirty="0">
                          <a:solidFill>
                            <a:srgbClr val="FF0000"/>
                          </a:solidFill>
                          <a:latin typeface="Tenorite"/>
                        </a:rPr>
                        <a:t>Signature World Languages Teacher </a:t>
                      </a:r>
                      <a:endParaRPr lang="en-US" sz="1800" b="0" i="0" u="none" strike="noStrike" noProof="0" dirty="0">
                        <a:solidFill>
                          <a:srgbClr val="000000"/>
                        </a:solidFill>
                        <a:latin typeface="Tenorite"/>
                      </a:endParaRPr>
                    </a:p>
                    <a:p>
                      <a:pPr marL="0" lvl="0" indent="0">
                        <a:buClr>
                          <a:srgbClr val="000000"/>
                        </a:buClr>
                        <a:buFont typeface="Calibri,Sans-Serif"/>
                        <a:buNone/>
                      </a:pP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extLst>
              <p:ext uri="{D42A27DB-BD31-4B8C-83A1-F6EECF244321}">
                <p14:modId xmlns:p14="http://schemas.microsoft.com/office/powerpoint/2010/main" val="3786638748"/>
              </p:ext>
            </p:extLst>
          </p:nvPr>
        </p:nvGraphicFramePr>
        <p:xfrm>
          <a:off x="4001495" y="1454155"/>
          <a:ext cx="7781268" cy="219456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$275, 155</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update with the list of what you requested to support your signature program. Example:</a:t>
                      </a:r>
                      <a:endParaRPr lang="en-US" dirty="0"/>
                    </a:p>
                    <a:p>
                      <a:pPr marL="285750" lvl="0" indent="-285750">
                        <a:buFont typeface="Calibri"/>
                        <a:buChar char="-"/>
                      </a:pPr>
                      <a:r>
                        <a:rPr lang="en-US" b="1" i="0" dirty="0">
                          <a:solidFill>
                            <a:srgbClr val="FF0000"/>
                          </a:solidFill>
                        </a:rPr>
                        <a:t>Signature Program Band Teacher </a:t>
                      </a:r>
                    </a:p>
                    <a:p>
                      <a:pPr marL="285750" lvl="0" indent="-285750">
                        <a:buFont typeface="Calibri"/>
                        <a:buChar char="-"/>
                      </a:pPr>
                      <a:r>
                        <a:rPr lang="en-US" b="1" i="0" dirty="0">
                          <a:solidFill>
                            <a:srgbClr val="FF0000"/>
                          </a:solidFill>
                        </a:rPr>
                        <a:t>Signature Program IB Coach </a:t>
                      </a:r>
                    </a:p>
                    <a:p>
                      <a:pPr marL="285750" lvl="0" indent="-285750">
                        <a:buFont typeface="Calibri"/>
                        <a:buChar char="-"/>
                      </a:pPr>
                      <a:r>
                        <a:rPr lang="en-US" b="1" i="0" dirty="0">
                          <a:solidFill>
                            <a:srgbClr val="FF0000"/>
                          </a:solidFill>
                        </a:rPr>
                        <a:t>Signature Program World Languages Teacher </a:t>
                      </a:r>
                    </a:p>
                    <a:p>
                      <a:pPr marL="285750" lvl="0" indent="-285750">
                        <a:buFont typeface="Calibri"/>
                        <a:buChar char="-"/>
                      </a:pPr>
                      <a:r>
                        <a:rPr lang="en-US" b="1" i="0" dirty="0">
                          <a:solidFill>
                            <a:srgbClr val="FF0000"/>
                          </a:solidFill>
                        </a:rPr>
                        <a:t>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1112551" y="2514600"/>
            <a:ext cx="9211293" cy="1828800"/>
          </a:xfrm>
        </p:spPr>
        <p:txBody>
          <a:bodyPr/>
          <a:lstStyle/>
          <a:p>
            <a:r>
              <a:rPr lang="en-US" dirty="0"/>
              <a:t>Overview of Approved turnaround Funds </a:t>
            </a:r>
            <a:br>
              <a:rPr lang="en-US" dirty="0"/>
            </a:br>
            <a:r>
              <a:rPr lang="en-US" sz="3600" i="1" dirty="0"/>
              <a:t>(if applicable. Remove this portion if you did not receive turnaround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79938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813D-E8F8-27D9-C3DE-88695AEDAF83}"/>
              </a:ext>
            </a:extLst>
          </p:cNvPr>
          <p:cNvSpPr>
            <a:spLocks noGrp="1"/>
          </p:cNvSpPr>
          <p:nvPr>
            <p:ph type="title"/>
          </p:nvPr>
        </p:nvSpPr>
        <p:spPr>
          <a:xfrm>
            <a:off x="591128" y="351607"/>
            <a:ext cx="7049077" cy="881493"/>
          </a:xfrm>
        </p:spPr>
        <p:txBody>
          <a:bodyPr>
            <a:noAutofit/>
          </a:bodyPr>
          <a:lstStyle/>
          <a:p>
            <a:r>
              <a:rPr lang="en-US" sz="3200" b="1" dirty="0">
                <a:solidFill>
                  <a:schemeClr val="accent5"/>
                </a:solidFill>
              </a:rPr>
              <a:t>Approved FY26</a:t>
            </a:r>
            <a:br>
              <a:rPr lang="en-US" sz="3200" b="1" dirty="0">
                <a:solidFill>
                  <a:schemeClr val="accent5"/>
                </a:solidFill>
              </a:rPr>
            </a:br>
            <a:r>
              <a:rPr lang="en-US" sz="3200" b="1" dirty="0">
                <a:solidFill>
                  <a:schemeClr val="accent5"/>
                </a:solidFill>
              </a:rPr>
              <a:t>Turnaround Funds</a:t>
            </a:r>
          </a:p>
        </p:txBody>
      </p:sp>
      <p:sp>
        <p:nvSpPr>
          <p:cNvPr id="7" name="Slide Number Placeholder 6">
            <a:extLst>
              <a:ext uri="{FF2B5EF4-FFF2-40B4-BE49-F238E27FC236}">
                <a16:creationId xmlns:a16="http://schemas.microsoft.com/office/drawing/2014/main" id="{3E0ECE04-2AF7-6B2C-59CF-414B29DDC112}"/>
              </a:ext>
            </a:extLst>
          </p:cNvPr>
          <p:cNvSpPr>
            <a:spLocks noGrp="1"/>
          </p:cNvSpPr>
          <p:nvPr>
            <p:ph type="sldNum" sz="quarter" idx="13"/>
          </p:nvPr>
        </p:nvSpPr>
        <p:spPr/>
        <p:txBody>
          <a:bodyPr/>
          <a:lstStyle/>
          <a:p>
            <a:fld id="{A49DFD55-3C28-40EF-9E31-A92D2E4017FF}" type="slidenum">
              <a:rPr lang="en-US" smtClean="0"/>
              <a:pPr/>
              <a:t>16</a:t>
            </a:fld>
            <a:endParaRPr lang="en-US"/>
          </a:p>
        </p:txBody>
      </p:sp>
      <p:pic>
        <p:nvPicPr>
          <p:cNvPr id="4" name="Picture 3">
            <a:extLst>
              <a:ext uri="{FF2B5EF4-FFF2-40B4-BE49-F238E27FC236}">
                <a16:creationId xmlns:a16="http://schemas.microsoft.com/office/drawing/2014/main" id="{4A3079FD-F21B-292B-E65B-FA1F11CE0772}"/>
              </a:ext>
            </a:extLst>
          </p:cNvPr>
          <p:cNvPicPr>
            <a:picLocks noChangeAspect="1"/>
          </p:cNvPicPr>
          <p:nvPr/>
        </p:nvPicPr>
        <p:blipFill>
          <a:blip r:embed="rId2"/>
          <a:stretch>
            <a:fillRect/>
          </a:stretch>
        </p:blipFill>
        <p:spPr>
          <a:xfrm>
            <a:off x="225123" y="1817848"/>
            <a:ext cx="11741753" cy="3613216"/>
          </a:xfrm>
          <a:prstGeom prst="rect">
            <a:avLst/>
          </a:prstGeom>
        </p:spPr>
      </p:pic>
    </p:spTree>
    <p:extLst>
      <p:ext uri="{BB962C8B-B14F-4D97-AF65-F5344CB8AC3E}">
        <p14:creationId xmlns:p14="http://schemas.microsoft.com/office/powerpoint/2010/main" val="67996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1861822" y="2515426"/>
            <a:ext cx="7058890" cy="1828800"/>
          </a:xfrm>
        </p:spPr>
        <p:txBody>
          <a:bodyPr/>
          <a:lstStyle/>
          <a:p>
            <a:r>
              <a:rPr lang="en-US" b="1" dirty="0">
                <a:solidFill>
                  <a:srgbClr val="FF0000"/>
                </a:solidFill>
              </a:rPr>
              <a:t>Miles Elementary </a:t>
            </a:r>
            <a:br>
              <a:rPr lang="en-US" dirty="0"/>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17</a:t>
            </a:fld>
            <a:endParaRPr lang="en-US"/>
          </a:p>
        </p:txBody>
      </p:sp>
    </p:spTree>
    <p:extLst>
      <p:ext uri="{BB962C8B-B14F-4D97-AF65-F5344CB8AC3E}">
        <p14:creationId xmlns:p14="http://schemas.microsoft.com/office/powerpoint/2010/main" val="163816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558766" y="230477"/>
            <a:ext cx="10718207" cy="600540"/>
          </a:xfrm>
        </p:spPr>
        <p:txBody>
          <a:bodyPr/>
          <a:lstStyle/>
          <a:p>
            <a:pPr algn="ctr"/>
            <a:r>
              <a:rPr lang="en-US"/>
              <a:t>Summary Tab Overview</a:t>
            </a:r>
          </a:p>
        </p:txBody>
      </p:sp>
      <p:sp>
        <p:nvSpPr>
          <p:cNvPr id="7" name="Flowchart: Terminator 6">
            <a:extLst>
              <a:ext uri="{FF2B5EF4-FFF2-40B4-BE49-F238E27FC236}">
                <a16:creationId xmlns:a16="http://schemas.microsoft.com/office/drawing/2014/main" id="{A5C06F02-69DC-C693-07D4-E04D78DC589C}"/>
              </a:ext>
            </a:extLst>
          </p:cNvPr>
          <p:cNvSpPr/>
          <p:nvPr/>
        </p:nvSpPr>
        <p:spPr>
          <a:xfrm>
            <a:off x="2317927" y="1388714"/>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2840863" y="13887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3451150" y="1392067"/>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119336" y="13887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5007427" y="1388713"/>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6463855" y="960983"/>
            <a:ext cx="5638225" cy="5509200"/>
          </a:xfrm>
          <a:prstGeom prst="rect">
            <a:avLst/>
          </a:prstGeom>
          <a:noFill/>
        </p:spPr>
        <p:txBody>
          <a:bodyPr wrap="square" lIns="91440" tIns="45720" rIns="91440" bIns="45720" rtlCol="0" anchor="t">
            <a:spAutoFit/>
          </a:bodyPr>
          <a:lstStyle/>
          <a:p>
            <a:pPr>
              <a:spcAft>
                <a:spcPts val="600"/>
              </a:spcAft>
            </a:pPr>
            <a:r>
              <a:rPr lang="en-US"/>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b="1" u="sng">
                <a:solidFill>
                  <a:schemeClr val="accent4"/>
                </a:solidFill>
              </a:rPr>
              <a:t>Earned</a:t>
            </a:r>
            <a:r>
              <a:rPr lang="en-US"/>
              <a:t> – positions allocated by district departments. There is no school-level flexibility with these positions. </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Funded</a:t>
            </a:r>
            <a:r>
              <a:rPr lang="en-US"/>
              <a:t> – District’s recommended staffing for positions where there is school-level flexibility with staffing the position.</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Staffed</a:t>
            </a:r>
            <a:r>
              <a:rPr lang="en-US"/>
              <a:t> – This shows how the principal plans to staff the position for the FY26 school year.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Difference</a:t>
            </a:r>
            <a:r>
              <a:rPr lang="en-US">
                <a:cs typeface="Sabon Next LT"/>
              </a:rPr>
              <a:t>—This shows the difference between the recommendation from the District and the Principal's proposed FY26 staffing plan.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Comments:</a:t>
            </a:r>
            <a:r>
              <a:rPr lang="en-US">
                <a:cs typeface="Sabon Next LT"/>
              </a:rPr>
              <a:t> </a:t>
            </a:r>
            <a:r>
              <a:rPr lang="en-US">
                <a:solidFill>
                  <a:srgbClr val="FF0000"/>
                </a:solidFill>
                <a:cs typeface="Sabon Next LT"/>
              </a:rPr>
              <a:t>The principal must provide comments if there is a difference in what is Funded and Staffed. </a:t>
            </a:r>
            <a:r>
              <a:rPr lang="en-US" u="sng">
                <a:solidFill>
                  <a:srgbClr val="FF0000"/>
                </a:solidFill>
                <a:cs typeface="Sabon Next LT"/>
              </a:rPr>
              <a:t>Principals and GO Teams will discuss the rationale provided for the Comments section. </a:t>
            </a:r>
            <a:endParaRPr lang="en-US">
              <a:solidFill>
                <a:srgbClr val="FF0000"/>
              </a:solidFill>
            </a:endParaRPr>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18</a:t>
            </a:fld>
            <a:endParaRPr lang="en-US"/>
          </a:p>
        </p:txBody>
      </p:sp>
      <p:pic>
        <p:nvPicPr>
          <p:cNvPr id="6" name="Picture 5">
            <a:extLst>
              <a:ext uri="{FF2B5EF4-FFF2-40B4-BE49-F238E27FC236}">
                <a16:creationId xmlns:a16="http://schemas.microsoft.com/office/drawing/2014/main" id="{E09A5442-A3DF-3B56-5400-A2979F8628AD}"/>
              </a:ext>
            </a:extLst>
          </p:cNvPr>
          <p:cNvPicPr>
            <a:picLocks noChangeAspect="1"/>
          </p:cNvPicPr>
          <p:nvPr/>
        </p:nvPicPr>
        <p:blipFill>
          <a:blip r:embed="rId3"/>
          <a:stretch>
            <a:fillRect/>
          </a:stretch>
        </p:blipFill>
        <p:spPr>
          <a:xfrm>
            <a:off x="89920" y="1826044"/>
            <a:ext cx="6345764" cy="1333569"/>
          </a:xfrm>
          <a:prstGeom prst="rect">
            <a:avLst/>
          </a:prstGeom>
        </p:spPr>
      </p:pic>
      <p:pic>
        <p:nvPicPr>
          <p:cNvPr id="10" name="Picture 9">
            <a:extLst>
              <a:ext uri="{FF2B5EF4-FFF2-40B4-BE49-F238E27FC236}">
                <a16:creationId xmlns:a16="http://schemas.microsoft.com/office/drawing/2014/main" id="{1FED8296-1E71-D496-70FE-5CC803659F4A}"/>
              </a:ext>
            </a:extLst>
          </p:cNvPr>
          <p:cNvPicPr>
            <a:picLocks noChangeAspect="1"/>
          </p:cNvPicPr>
          <p:nvPr/>
        </p:nvPicPr>
        <p:blipFill>
          <a:blip r:embed="rId4"/>
          <a:stretch>
            <a:fillRect/>
          </a:stretch>
        </p:blipFill>
        <p:spPr>
          <a:xfrm>
            <a:off x="122576" y="3130875"/>
            <a:ext cx="6373935" cy="1301817"/>
          </a:xfrm>
          <a:prstGeom prst="rect">
            <a:avLst/>
          </a:prstGeom>
        </p:spPr>
      </p:pic>
      <p:pic>
        <p:nvPicPr>
          <p:cNvPr id="17" name="Picture 16">
            <a:extLst>
              <a:ext uri="{FF2B5EF4-FFF2-40B4-BE49-F238E27FC236}">
                <a16:creationId xmlns:a16="http://schemas.microsoft.com/office/drawing/2014/main" id="{1CC240B0-43EF-AC66-966D-DCC0982E013A}"/>
              </a:ext>
            </a:extLst>
          </p:cNvPr>
          <p:cNvPicPr>
            <a:picLocks noChangeAspect="1"/>
          </p:cNvPicPr>
          <p:nvPr/>
        </p:nvPicPr>
        <p:blipFill>
          <a:blip r:embed="rId5"/>
          <a:stretch>
            <a:fillRect/>
          </a:stretch>
        </p:blipFill>
        <p:spPr>
          <a:xfrm>
            <a:off x="89920" y="4391713"/>
            <a:ext cx="6406591" cy="1339919"/>
          </a:xfrm>
          <a:prstGeom prst="rect">
            <a:avLst/>
          </a:prstGeom>
        </p:spPr>
      </p:pic>
    </p:spTree>
    <p:extLst>
      <p:ext uri="{BB962C8B-B14F-4D97-AF65-F5344CB8AC3E}">
        <p14:creationId xmlns:p14="http://schemas.microsoft.com/office/powerpoint/2010/main" val="227616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19</a:t>
            </a:fld>
            <a:endParaRPr lang="en-US"/>
          </a:p>
        </p:txBody>
      </p:sp>
      <p:pic>
        <p:nvPicPr>
          <p:cNvPr id="3" name="Picture 2">
            <a:extLst>
              <a:ext uri="{FF2B5EF4-FFF2-40B4-BE49-F238E27FC236}">
                <a16:creationId xmlns:a16="http://schemas.microsoft.com/office/drawing/2014/main" id="{1F4D926D-430A-D604-FB93-6C7008D7C2ED}"/>
              </a:ext>
            </a:extLst>
          </p:cNvPr>
          <p:cNvPicPr>
            <a:picLocks noChangeAspect="1"/>
          </p:cNvPicPr>
          <p:nvPr/>
        </p:nvPicPr>
        <p:blipFill>
          <a:blip r:embed="rId2"/>
          <a:stretch>
            <a:fillRect/>
          </a:stretch>
        </p:blipFill>
        <p:spPr>
          <a:xfrm>
            <a:off x="225123" y="485290"/>
            <a:ext cx="11741753" cy="1206562"/>
          </a:xfrm>
          <a:prstGeom prst="rect">
            <a:avLst/>
          </a:prstGeom>
        </p:spPr>
      </p:pic>
      <p:pic>
        <p:nvPicPr>
          <p:cNvPr id="8" name="Picture 7">
            <a:extLst>
              <a:ext uri="{FF2B5EF4-FFF2-40B4-BE49-F238E27FC236}">
                <a16:creationId xmlns:a16="http://schemas.microsoft.com/office/drawing/2014/main" id="{B480C6AD-72E6-47CD-C01D-EA01314CD508}"/>
              </a:ext>
            </a:extLst>
          </p:cNvPr>
          <p:cNvPicPr>
            <a:picLocks noChangeAspect="1"/>
          </p:cNvPicPr>
          <p:nvPr/>
        </p:nvPicPr>
        <p:blipFill>
          <a:blip r:embed="rId3"/>
          <a:stretch>
            <a:fillRect/>
          </a:stretch>
        </p:blipFill>
        <p:spPr>
          <a:xfrm>
            <a:off x="225123" y="1878662"/>
            <a:ext cx="11722702" cy="1206562"/>
          </a:xfrm>
          <a:prstGeom prst="rect">
            <a:avLst/>
          </a:prstGeom>
        </p:spPr>
      </p:pic>
      <p:pic>
        <p:nvPicPr>
          <p:cNvPr id="10" name="Picture 9">
            <a:extLst>
              <a:ext uri="{FF2B5EF4-FFF2-40B4-BE49-F238E27FC236}">
                <a16:creationId xmlns:a16="http://schemas.microsoft.com/office/drawing/2014/main" id="{BBA09B4B-D0B8-1BC8-7958-7060EE458B8D}"/>
              </a:ext>
            </a:extLst>
          </p:cNvPr>
          <p:cNvPicPr>
            <a:picLocks noChangeAspect="1"/>
          </p:cNvPicPr>
          <p:nvPr/>
        </p:nvPicPr>
        <p:blipFill>
          <a:blip r:embed="rId4"/>
          <a:stretch>
            <a:fillRect/>
          </a:stretch>
        </p:blipFill>
        <p:spPr>
          <a:xfrm>
            <a:off x="136218" y="3159970"/>
            <a:ext cx="11811607" cy="1225613"/>
          </a:xfrm>
          <a:prstGeom prst="rect">
            <a:avLst/>
          </a:prstGeom>
        </p:spPr>
      </p:pic>
    </p:spTree>
    <p:extLst>
      <p:ext uri="{BB962C8B-B14F-4D97-AF65-F5344CB8AC3E}">
        <p14:creationId xmlns:p14="http://schemas.microsoft.com/office/powerpoint/2010/main" val="249503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a:effectLst/>
                <a:latin typeface="Calibri" panose="020F0502020204030204" pitchFamily="34" charset="0"/>
                <a:ea typeface="Calibri" panose="020F0502020204030204" pitchFamily="34" charset="0"/>
                <a:cs typeface="Arial" panose="020B0604020202020204" pitchFamily="34" charset="0"/>
              </a:rPr>
              <a:t>Action Items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Approval of Agenda</a:t>
            </a:r>
            <a:r>
              <a:rPr lang="en-US" sz="1600">
                <a:effectLst/>
                <a:latin typeface="Calibri" panose="020F0502020204030204" pitchFamily="34" charset="0"/>
                <a:ea typeface="Calibri" panose="020F0502020204030204" pitchFamily="34"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a:effectLst/>
                <a:latin typeface="Calibri" panose="020F0502020204030204" pitchFamily="34" charset="0"/>
                <a:ea typeface="Calibri" panose="020F0502020204030204" pitchFamily="34" charset="0"/>
                <a:cs typeface="Arial" panose="020B0604020202020204" pitchFamily="34" charset="0"/>
              </a:rPr>
              <a:t>Discussion Items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a:effectLst/>
                <a:latin typeface="Calibri" panose="020F0502020204030204" pitchFamily="34" charset="0"/>
                <a:ea typeface="Calibri" panose="020F0502020204030204" pitchFamily="34" charset="0"/>
                <a:cs typeface="Arial" panose="020B0604020202020204" pitchFamily="34" charset="0"/>
              </a:rPr>
              <a:t> GO Team vote on Draft Budget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a:t>
            </a:r>
            <a:r>
              <a:rPr lang="en-US" sz="1600" b="1" i="1">
                <a:solidFill>
                  <a:srgbClr val="0083A9"/>
                </a:solidFill>
                <a:effectLst/>
                <a:latin typeface="Calibri" panose="020F0502020204030204" pitchFamily="34" charset="0"/>
                <a:ea typeface="Calibri" panose="020F0502020204030204" pitchFamily="34" charset="0"/>
                <a:cs typeface="Arial" panose="020B0604020202020204" pitchFamily="34" charset="0"/>
              </a:rPr>
              <a:t>AFTER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presentation and discussion)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Discussion Item 2: </a:t>
            </a:r>
            <a:r>
              <a:rPr lang="en-US" sz="1600" i="1">
                <a:solidFill>
                  <a:srgbClr val="0083A9"/>
                </a:solidFill>
                <a:effectLst/>
                <a:latin typeface="Calibri" panose="020F0502020204030204" pitchFamily="34" charset="0"/>
                <a:ea typeface="Calibri" panose="020F0502020204030204" pitchFamily="34" charset="0"/>
                <a:cs typeface="Times New Roman" panose="02020603050405020304" pitchFamily="18" charset="0"/>
              </a:rPr>
              <a:t>[add description of the item]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a:effectLst/>
                <a:latin typeface="Calibri" panose="020F0502020204030204" pitchFamily="34" charset="0"/>
                <a:ea typeface="Calibri" panose="020F0502020204030204" pitchFamily="34" charset="0"/>
                <a:cs typeface="Arial" panose="020B0604020202020204" pitchFamily="34" charset="0"/>
              </a:rPr>
              <a:t>Information Items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Committee Reports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(as needed)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a:effectLst/>
                <a:latin typeface="Calibri" panose="020F0502020204030204" pitchFamily="34" charset="0"/>
                <a:ea typeface="Calibri" panose="020F0502020204030204" pitchFamily="34" charset="0"/>
                <a:cs typeface="Arial" panose="020B0604020202020204" pitchFamily="34" charset="0"/>
              </a:rPr>
              <a:t>Cluster Advisory Report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(if CAT has met since last meeting)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a:effectLst/>
                <a:latin typeface="Calibri" panose="020F0502020204030204" pitchFamily="34" charset="0"/>
                <a:ea typeface="Calibri" panose="020F0502020204030204" pitchFamily="34" charset="0"/>
                <a:cs typeface="Arial" panose="020B0604020202020204" pitchFamily="34" charset="0"/>
              </a:rPr>
              <a:t>Announcements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1600" b="1">
                <a:effectLst/>
                <a:latin typeface="Calibri" panose="020F0502020204030204" pitchFamily="34" charset="0"/>
                <a:ea typeface="Calibri" panose="020F0502020204030204" pitchFamily="34" charset="0"/>
                <a:cs typeface="Arial" panose="020B0604020202020204" pitchFamily="34" charset="0"/>
              </a:rPr>
              <a:t>Public Comment </a:t>
            </a:r>
            <a:r>
              <a:rPr lang="en-US" sz="1600" i="1">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20</a:t>
            </a:fld>
            <a:endParaRPr lang="en-US"/>
          </a:p>
        </p:txBody>
      </p:sp>
      <p:pic>
        <p:nvPicPr>
          <p:cNvPr id="6" name="Picture 5">
            <a:extLst>
              <a:ext uri="{FF2B5EF4-FFF2-40B4-BE49-F238E27FC236}">
                <a16:creationId xmlns:a16="http://schemas.microsoft.com/office/drawing/2014/main" id="{44A119F4-2C32-5B4E-AD5C-DEE0A56BA699}"/>
              </a:ext>
            </a:extLst>
          </p:cNvPr>
          <p:cNvPicPr>
            <a:picLocks noChangeAspect="1"/>
          </p:cNvPicPr>
          <p:nvPr/>
        </p:nvPicPr>
        <p:blipFill>
          <a:blip r:embed="rId2"/>
          <a:stretch>
            <a:fillRect/>
          </a:stretch>
        </p:blipFill>
        <p:spPr>
          <a:xfrm>
            <a:off x="142573" y="444464"/>
            <a:ext cx="11754454" cy="2897450"/>
          </a:xfrm>
          <a:prstGeom prst="rect">
            <a:avLst/>
          </a:prstGeom>
        </p:spPr>
      </p:pic>
      <p:pic>
        <p:nvPicPr>
          <p:cNvPr id="8" name="Picture 7">
            <a:extLst>
              <a:ext uri="{FF2B5EF4-FFF2-40B4-BE49-F238E27FC236}">
                <a16:creationId xmlns:a16="http://schemas.microsoft.com/office/drawing/2014/main" id="{AE3C32F2-D59E-E79B-F230-F12B61E49E29}"/>
              </a:ext>
            </a:extLst>
          </p:cNvPr>
          <p:cNvPicPr>
            <a:picLocks noChangeAspect="1"/>
          </p:cNvPicPr>
          <p:nvPr/>
        </p:nvPicPr>
        <p:blipFill>
          <a:blip r:embed="rId3"/>
          <a:stretch>
            <a:fillRect/>
          </a:stretch>
        </p:blipFill>
        <p:spPr>
          <a:xfrm>
            <a:off x="142573" y="3341914"/>
            <a:ext cx="11722702" cy="1263715"/>
          </a:xfrm>
          <a:prstGeom prst="rect">
            <a:avLst/>
          </a:prstGeom>
        </p:spPr>
      </p:pic>
      <p:pic>
        <p:nvPicPr>
          <p:cNvPr id="10" name="Picture 9">
            <a:extLst>
              <a:ext uri="{FF2B5EF4-FFF2-40B4-BE49-F238E27FC236}">
                <a16:creationId xmlns:a16="http://schemas.microsoft.com/office/drawing/2014/main" id="{2EF7C3B2-16EC-A181-D057-657E5310C978}"/>
              </a:ext>
            </a:extLst>
          </p:cNvPr>
          <p:cNvPicPr>
            <a:picLocks noChangeAspect="1"/>
          </p:cNvPicPr>
          <p:nvPr/>
        </p:nvPicPr>
        <p:blipFill>
          <a:blip r:embed="rId4"/>
          <a:stretch>
            <a:fillRect/>
          </a:stretch>
        </p:blipFill>
        <p:spPr>
          <a:xfrm>
            <a:off x="110821" y="4605629"/>
            <a:ext cx="11703651" cy="1339919"/>
          </a:xfrm>
          <a:prstGeom prst="rect">
            <a:avLst/>
          </a:prstGeom>
        </p:spPr>
      </p:pic>
    </p:spTree>
    <p:extLst>
      <p:ext uri="{BB962C8B-B14F-4D97-AF65-F5344CB8AC3E}">
        <p14:creationId xmlns:p14="http://schemas.microsoft.com/office/powerpoint/2010/main" val="12252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21</a:t>
            </a:fld>
            <a:endParaRPr lang="en-US"/>
          </a:p>
        </p:txBody>
      </p:sp>
      <p:pic>
        <p:nvPicPr>
          <p:cNvPr id="6" name="Picture 5">
            <a:extLst>
              <a:ext uri="{FF2B5EF4-FFF2-40B4-BE49-F238E27FC236}">
                <a16:creationId xmlns:a16="http://schemas.microsoft.com/office/drawing/2014/main" id="{7034E201-54CB-0F69-706F-31DA79D3CBA5}"/>
              </a:ext>
            </a:extLst>
          </p:cNvPr>
          <p:cNvPicPr>
            <a:picLocks noChangeAspect="1"/>
          </p:cNvPicPr>
          <p:nvPr/>
        </p:nvPicPr>
        <p:blipFill>
          <a:blip r:embed="rId2"/>
          <a:stretch>
            <a:fillRect/>
          </a:stretch>
        </p:blipFill>
        <p:spPr>
          <a:xfrm>
            <a:off x="180671" y="638141"/>
            <a:ext cx="11741753" cy="1314518"/>
          </a:xfrm>
          <a:prstGeom prst="rect">
            <a:avLst/>
          </a:prstGeom>
        </p:spPr>
      </p:pic>
      <p:pic>
        <p:nvPicPr>
          <p:cNvPr id="8" name="Picture 7">
            <a:extLst>
              <a:ext uri="{FF2B5EF4-FFF2-40B4-BE49-F238E27FC236}">
                <a16:creationId xmlns:a16="http://schemas.microsoft.com/office/drawing/2014/main" id="{CDB42F22-F19E-9775-042D-0AD9520022BD}"/>
              </a:ext>
            </a:extLst>
          </p:cNvPr>
          <p:cNvPicPr>
            <a:picLocks noChangeAspect="1"/>
          </p:cNvPicPr>
          <p:nvPr/>
        </p:nvPicPr>
        <p:blipFill>
          <a:blip r:embed="rId3"/>
          <a:stretch>
            <a:fillRect/>
          </a:stretch>
        </p:blipFill>
        <p:spPr>
          <a:xfrm>
            <a:off x="180671" y="1984709"/>
            <a:ext cx="11697301" cy="387370"/>
          </a:xfrm>
          <a:prstGeom prst="rect">
            <a:avLst/>
          </a:prstGeom>
        </p:spPr>
      </p:pic>
      <p:pic>
        <p:nvPicPr>
          <p:cNvPr id="10" name="Picture 9">
            <a:extLst>
              <a:ext uri="{FF2B5EF4-FFF2-40B4-BE49-F238E27FC236}">
                <a16:creationId xmlns:a16="http://schemas.microsoft.com/office/drawing/2014/main" id="{54FB448C-18A6-0FED-E233-0917CC45DC84}"/>
              </a:ext>
            </a:extLst>
          </p:cNvPr>
          <p:cNvPicPr>
            <a:picLocks noChangeAspect="1"/>
          </p:cNvPicPr>
          <p:nvPr/>
        </p:nvPicPr>
        <p:blipFill>
          <a:blip r:embed="rId4"/>
          <a:stretch>
            <a:fillRect/>
          </a:stretch>
        </p:blipFill>
        <p:spPr>
          <a:xfrm>
            <a:off x="199722" y="2372079"/>
            <a:ext cx="11722702" cy="1257365"/>
          </a:xfrm>
          <a:prstGeom prst="rect">
            <a:avLst/>
          </a:prstGeom>
        </p:spPr>
      </p:pic>
      <p:pic>
        <p:nvPicPr>
          <p:cNvPr id="12" name="Picture 11">
            <a:extLst>
              <a:ext uri="{FF2B5EF4-FFF2-40B4-BE49-F238E27FC236}">
                <a16:creationId xmlns:a16="http://schemas.microsoft.com/office/drawing/2014/main" id="{7A137A3E-1CED-E418-9E52-4759310AA476}"/>
              </a:ext>
            </a:extLst>
          </p:cNvPr>
          <p:cNvPicPr>
            <a:picLocks noChangeAspect="1"/>
          </p:cNvPicPr>
          <p:nvPr/>
        </p:nvPicPr>
        <p:blipFill>
          <a:blip r:embed="rId5"/>
          <a:stretch>
            <a:fillRect/>
          </a:stretch>
        </p:blipFill>
        <p:spPr>
          <a:xfrm>
            <a:off x="237823" y="3629444"/>
            <a:ext cx="11646499" cy="1301817"/>
          </a:xfrm>
          <a:prstGeom prst="rect">
            <a:avLst/>
          </a:prstGeom>
        </p:spPr>
      </p:pic>
    </p:spTree>
    <p:extLst>
      <p:ext uri="{BB962C8B-B14F-4D97-AF65-F5344CB8AC3E}">
        <p14:creationId xmlns:p14="http://schemas.microsoft.com/office/powerpoint/2010/main" val="105615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E6FF-F57C-2D82-D6F2-EE9C04C1606E}"/>
            </a:ext>
          </a:extLst>
        </p:cNvPr>
        <p:cNvGrpSpPr/>
        <p:nvPr/>
      </p:nvGrpSpPr>
      <p:grpSpPr>
        <a:xfrm>
          <a:off x="0" y="0"/>
          <a:ext cx="0" cy="0"/>
          <a:chOff x="0" y="0"/>
          <a:chExt cx="0" cy="0"/>
        </a:xfrm>
      </p:grpSpPr>
      <p:pic>
        <p:nvPicPr>
          <p:cNvPr id="3" name="Content Placeholder 5" descr="A screenshot of a spreadsheet&#10;&#10;Description automatically generated">
            <a:extLst>
              <a:ext uri="{FF2B5EF4-FFF2-40B4-BE49-F238E27FC236}">
                <a16:creationId xmlns:a16="http://schemas.microsoft.com/office/drawing/2014/main" id="{0E45C197-C3F3-9541-66F8-A017964793A9}"/>
              </a:ext>
            </a:extLst>
          </p:cNvPr>
          <p:cNvPicPr>
            <a:picLocks noChangeAspect="1"/>
          </p:cNvPicPr>
          <p:nvPr/>
        </p:nvPicPr>
        <p:blipFill>
          <a:blip r:embed="rId2"/>
          <a:stretch>
            <a:fillRect/>
          </a:stretch>
        </p:blipFill>
        <p:spPr>
          <a:xfrm>
            <a:off x="1020400" y="140753"/>
            <a:ext cx="10591632" cy="6386945"/>
          </a:xfrm>
          <a:prstGeom prst="rect">
            <a:avLst/>
          </a:prstGeom>
        </p:spPr>
      </p:pic>
      <p:sp>
        <p:nvSpPr>
          <p:cNvPr id="5" name="Slide Number Placeholder 4">
            <a:extLst>
              <a:ext uri="{FF2B5EF4-FFF2-40B4-BE49-F238E27FC236}">
                <a16:creationId xmlns:a16="http://schemas.microsoft.com/office/drawing/2014/main" id="{A867EB00-038C-964F-CF20-8ACC71876BE6}"/>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22</a:t>
            </a:fld>
            <a:endParaRPr lang="en-US"/>
          </a:p>
        </p:txBody>
      </p:sp>
      <p:sp>
        <p:nvSpPr>
          <p:cNvPr id="6" name="TextBox 5">
            <a:extLst>
              <a:ext uri="{FF2B5EF4-FFF2-40B4-BE49-F238E27FC236}">
                <a16:creationId xmlns:a16="http://schemas.microsoft.com/office/drawing/2014/main" id="{DDD36F4A-B0C8-3F3A-7377-914BE3834556}"/>
              </a:ext>
            </a:extLst>
          </p:cNvPr>
          <p:cNvSpPr txBox="1"/>
          <p:nvPr/>
        </p:nvSpPr>
        <p:spPr>
          <a:xfrm>
            <a:off x="2287840" y="1614139"/>
            <a:ext cx="7607249" cy="3416320"/>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3600" b="1">
                <a:ln w="12700">
                  <a:solidFill>
                    <a:schemeClr val="tx1">
                      <a:lumMod val="50000"/>
                      <a:lumOff val="50000"/>
                    </a:schemeClr>
                  </a:solidFill>
                  <a:prstDash val="solid"/>
                </a:ln>
                <a:solidFill>
                  <a:srgbClr val="C00000"/>
                </a:solidFill>
                <a:latin typeface="Calibri"/>
                <a:ea typeface="Calibri"/>
                <a:cs typeface="Calibri"/>
              </a:rPr>
              <a:t>Example: Update with your school's Summary Tab- Use as many slides as needed. Please make sure the information on these slides reflects what you plan to send to your Cluster Supt. And your Staffing Conference</a:t>
            </a:r>
            <a:endParaRPr lang="en-US" sz="3600" b="1">
              <a:ln w="12700">
                <a:solidFill>
                  <a:prstClr val="black">
                    <a:lumMod val="50000"/>
                    <a:lumOff val="50000"/>
                  </a:prstClr>
                </a:solidFill>
                <a:prstDash val="solid"/>
              </a:ln>
              <a:solidFill>
                <a:srgbClr val="C00000"/>
              </a:solidFill>
              <a:latin typeface="Calibri"/>
              <a:ea typeface="Calibri"/>
              <a:cs typeface="Calibri"/>
            </a:endParaRPr>
          </a:p>
        </p:txBody>
      </p:sp>
    </p:spTree>
    <p:extLst>
      <p:ext uri="{BB962C8B-B14F-4D97-AF65-F5344CB8AC3E}">
        <p14:creationId xmlns:p14="http://schemas.microsoft.com/office/powerpoint/2010/main" val="272011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B3E6F-2D0B-2E9B-7758-3D524A316F15}"/>
            </a:ext>
          </a:extLst>
        </p:cNvPr>
        <p:cNvGrpSpPr/>
        <p:nvPr/>
      </p:nvGrpSpPr>
      <p:grpSpPr>
        <a:xfrm>
          <a:off x="0" y="0"/>
          <a:ext cx="0" cy="0"/>
          <a:chOff x="0" y="0"/>
          <a:chExt cx="0" cy="0"/>
        </a:xfrm>
      </p:grpSpPr>
      <p:pic>
        <p:nvPicPr>
          <p:cNvPr id="2" name="Content Placeholder 6" descr="A screenshot of a spreadsheet&#10;&#10;Description automatically generated">
            <a:extLst>
              <a:ext uri="{FF2B5EF4-FFF2-40B4-BE49-F238E27FC236}">
                <a16:creationId xmlns:a16="http://schemas.microsoft.com/office/drawing/2014/main" id="{924D0F1B-2578-4543-2215-0585A7F49CDA}"/>
              </a:ext>
            </a:extLst>
          </p:cNvPr>
          <p:cNvPicPr>
            <a:picLocks noChangeAspect="1"/>
          </p:cNvPicPr>
          <p:nvPr/>
        </p:nvPicPr>
        <p:blipFill>
          <a:blip r:embed="rId2"/>
          <a:stretch>
            <a:fillRect/>
          </a:stretch>
        </p:blipFill>
        <p:spPr>
          <a:xfrm>
            <a:off x="348673" y="2170026"/>
            <a:ext cx="10848109" cy="3012092"/>
          </a:xfrm>
          <a:prstGeom prst="rect">
            <a:avLst/>
          </a:prstGeom>
        </p:spPr>
      </p:pic>
      <p:sp>
        <p:nvSpPr>
          <p:cNvPr id="5" name="Slide Number Placeholder 4">
            <a:extLst>
              <a:ext uri="{FF2B5EF4-FFF2-40B4-BE49-F238E27FC236}">
                <a16:creationId xmlns:a16="http://schemas.microsoft.com/office/drawing/2014/main" id="{F46966B6-679C-EFA3-D897-B238D9E2293F}"/>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23</a:t>
            </a:fld>
            <a:endParaRPr lang="en-US"/>
          </a:p>
        </p:txBody>
      </p:sp>
      <p:sp>
        <p:nvSpPr>
          <p:cNvPr id="6" name="TextBox 5">
            <a:extLst>
              <a:ext uri="{FF2B5EF4-FFF2-40B4-BE49-F238E27FC236}">
                <a16:creationId xmlns:a16="http://schemas.microsoft.com/office/drawing/2014/main" id="{7BCCAA9C-050F-E04E-7A03-EDD031EE255B}"/>
              </a:ext>
            </a:extLst>
          </p:cNvPr>
          <p:cNvSpPr txBox="1"/>
          <p:nvPr/>
        </p:nvSpPr>
        <p:spPr>
          <a:xfrm>
            <a:off x="2426385" y="2762087"/>
            <a:ext cx="7607249" cy="2246769"/>
          </a:xfrm>
          <a:prstGeom prst="rect">
            <a:avLst/>
          </a:prstGeom>
          <a:solidFill>
            <a:schemeClr val="accent1">
              <a:lumMod val="60000"/>
              <a:lumOff val="40000"/>
            </a:schemeClr>
          </a:solidFill>
        </p:spPr>
        <p:txBody>
          <a:bodyPr wrap="square" lIns="91440" tIns="45720" rIns="91440" bIns="45720" rtlCol="0" anchor="t">
            <a:spAutoFit/>
          </a:bodyPr>
          <a:lstStyle/>
          <a:p>
            <a:pPr algn="ctr"/>
            <a:r>
              <a:rPr lang="en-US" sz="2800" b="1">
                <a:ln w="12700">
                  <a:solidFill>
                    <a:schemeClr val="tx1">
                      <a:lumMod val="50000"/>
                      <a:lumOff val="50000"/>
                    </a:schemeClr>
                  </a:solidFill>
                  <a:prstDash val="solid"/>
                </a:ln>
                <a:solidFill>
                  <a:srgbClr val="C00000"/>
                </a:solidFill>
                <a:latin typeface="Calibri"/>
                <a:ea typeface="Calibri"/>
                <a:cs typeface="Calibri"/>
              </a:rPr>
              <a:t>Example: Update with your school's Summary Tab- Use as many slides as needed. Please make sure the information on these slides reflects what you plan to send to your Cluster Supt. And your Staffing Conference</a:t>
            </a:r>
            <a:endParaRPr lang="en-US" sz="2800" b="1">
              <a:ln w="12700">
                <a:solidFill>
                  <a:prstClr val="black">
                    <a:lumMod val="50000"/>
                    <a:lumOff val="50000"/>
                  </a:prstClr>
                </a:solidFill>
                <a:prstDash val="solid"/>
              </a:ln>
              <a:solidFill>
                <a:srgbClr val="C00000"/>
              </a:solidFill>
              <a:latin typeface="Calibri"/>
              <a:ea typeface="Calibri"/>
              <a:cs typeface="Calibri"/>
            </a:endParaRPr>
          </a:p>
        </p:txBody>
      </p:sp>
    </p:spTree>
    <p:extLst>
      <p:ext uri="{BB962C8B-B14F-4D97-AF65-F5344CB8AC3E}">
        <p14:creationId xmlns:p14="http://schemas.microsoft.com/office/powerpoint/2010/main" val="120473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dirty="0">
                <a:latin typeface="Calibri"/>
                <a:ea typeface="Calibri"/>
                <a:cs typeface="Calibri"/>
              </a:rPr>
              <a:t>Summary of position Changes to Support the fy26 </a:t>
            </a:r>
            <a:r>
              <a:rPr lang="en-US" sz="3600" b="1" dirty="0" err="1">
                <a:latin typeface="Calibri"/>
                <a:ea typeface="Calibri"/>
                <a:cs typeface="Calibri"/>
              </a:rPr>
              <a:t>bUDGET</a:t>
            </a:r>
            <a:endParaRPr lang="en-US" sz="3600" b="1"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24</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extLst>
              <p:ext uri="{D42A27DB-BD31-4B8C-83A1-F6EECF244321}">
                <p14:modId xmlns:p14="http://schemas.microsoft.com/office/powerpoint/2010/main" val="4219410371"/>
              </p:ext>
            </p:extLst>
          </p:nvPr>
        </p:nvGraphicFramePr>
        <p:xfrm>
          <a:off x="3626068" y="1524000"/>
          <a:ext cx="8040514" cy="3384331"/>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dirty="0">
                          <a:solidFill>
                            <a:schemeClr val="tx1"/>
                          </a:solidFill>
                        </a:rPr>
                        <a:t>CREATED</a:t>
                      </a:r>
                    </a:p>
                  </a:txBody>
                  <a:tcPr anchor="ctr"/>
                </a:tc>
                <a:tc>
                  <a:txBody>
                    <a:bodyPr/>
                    <a:lstStyle/>
                    <a:p>
                      <a:pPr lvl="0" algn="ctr">
                        <a:buNone/>
                      </a:pPr>
                      <a:r>
                        <a:rPr lang="en-US" sz="3200" dirty="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endParaRPr lang="en-US" dirty="0"/>
                    </a:p>
                  </a:txBody>
                  <a:tcPr anchor="ctr"/>
                </a:tc>
                <a:tc>
                  <a:txBody>
                    <a:bodyPr/>
                    <a:lstStyle/>
                    <a:p>
                      <a:r>
                        <a:rPr lang="en-US" dirty="0"/>
                        <a:t>1 kindergarten teacher </a:t>
                      </a:r>
                    </a:p>
                  </a:txBody>
                  <a:tcPr anchor="ctr"/>
                </a:tc>
                <a:extLst>
                  <a:ext uri="{0D108BD9-81ED-4DB2-BD59-A6C34878D82A}">
                    <a16:rowId xmlns:a16="http://schemas.microsoft.com/office/drawing/2014/main" val="1813335333"/>
                  </a:ext>
                </a:extLst>
              </a:tr>
              <a:tr h="521656">
                <a:tc>
                  <a:txBody>
                    <a:bodyPr/>
                    <a:lstStyle/>
                    <a:p>
                      <a:endParaRPr lang="en-US"/>
                    </a:p>
                  </a:txBody>
                  <a:tcPr anchor="ctr"/>
                </a:tc>
                <a:tc>
                  <a:txBody>
                    <a:bodyPr/>
                    <a:lstStyle/>
                    <a:p>
                      <a:r>
                        <a:rPr lang="en-US" dirty="0"/>
                        <a:t>1 first grade teacher </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r>
                        <a:rPr lang="en-US" dirty="0"/>
                        <a:t>1 writing teacher </a:t>
                      </a:r>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3835709613"/>
              </p:ext>
            </p:extLst>
          </p:nvPr>
        </p:nvGraphicFramePr>
        <p:xfrm>
          <a:off x="4151586" y="5321883"/>
          <a:ext cx="7781268" cy="137160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1">
                          <a:solidFill>
                            <a:schemeClr val="tx1"/>
                          </a:solidFill>
                        </a:rPr>
                        <a:t>Summary of Changes </a:t>
                      </a:r>
                      <a:r>
                        <a:rPr lang="en-US" sz="2400" b="0">
                          <a:solidFill>
                            <a:schemeClr val="tx1"/>
                          </a:solidFill>
                        </a:rPr>
                        <a:t> </a:t>
                      </a:r>
                      <a:endParaRPr lang="en-US" sz="2400" b="1">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due to the number of students enrolled we will no longer need 4 teachers for kindergarten and 1</a:t>
                      </a:r>
                      <a:r>
                        <a:rPr lang="en-US" b="1" i="0" baseline="30000" dirty="0">
                          <a:solidFill>
                            <a:srgbClr val="FF0000"/>
                          </a:solidFill>
                        </a:rPr>
                        <a:t>st</a:t>
                      </a:r>
                      <a:r>
                        <a:rPr lang="en-US" b="1" i="0" dirty="0">
                          <a:solidFill>
                            <a:srgbClr val="FF0000"/>
                          </a:solidFill>
                        </a:rPr>
                        <a:t> grade.  </a:t>
                      </a:r>
                    </a:p>
                    <a:p>
                      <a:r>
                        <a:rPr lang="en-US" b="1" i="0" dirty="0">
                          <a:solidFill>
                            <a:srgbClr val="FF0000"/>
                          </a:solidFill>
                        </a:rPr>
                        <a:t>We reviewed data and did not see the benefit of the writing lab</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57779" y="918473"/>
            <a:ext cx="4596599" cy="5709255"/>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the principal is proposing to allocate towards the line item in FY26. </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a:t>
            </a:r>
            <a:r>
              <a:rPr lang="en-US" b="1">
                <a:solidFill>
                  <a:srgbClr val="FF0000"/>
                </a:solidFill>
                <a:latin typeface="Calibri"/>
                <a:ea typeface="Times New Roman" panose="02020603050405020304" pitchFamily="18" charset="0"/>
                <a:cs typeface="Sabon Next LT"/>
              </a:rPr>
              <a:t>The principal must provide comments if there is a difference in what is Recommended and what is Allocated. </a:t>
            </a:r>
            <a:r>
              <a:rPr lang="en-US" b="1" u="sng">
                <a:solidFill>
                  <a:srgbClr val="FF0000"/>
                </a:solidFill>
                <a:latin typeface="Calibri"/>
                <a:ea typeface="Times New Roman" panose="02020603050405020304" pitchFamily="18" charset="0"/>
                <a:cs typeface="Sabon Next LT"/>
              </a:rPr>
              <a:t>Principals and GO Teams will discuss the rationale for the notes section.</a:t>
            </a:r>
            <a:r>
              <a:rPr lang="en-US" u="sng">
                <a:latin typeface="Calibri"/>
                <a:ea typeface="Times New Roman" panose="02020603050405020304" pitchFamily="18" charset="0"/>
                <a:cs typeface="Sabon Next LT"/>
              </a:rPr>
              <a:t>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25</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pic>
        <p:nvPicPr>
          <p:cNvPr id="13" name="Picture 12">
            <a:extLst>
              <a:ext uri="{FF2B5EF4-FFF2-40B4-BE49-F238E27FC236}">
                <a16:creationId xmlns:a16="http://schemas.microsoft.com/office/drawing/2014/main" id="{03B737F6-0EDB-32FA-A14C-009B65549ED0}"/>
              </a:ext>
            </a:extLst>
          </p:cNvPr>
          <p:cNvPicPr>
            <a:picLocks noChangeAspect="1"/>
          </p:cNvPicPr>
          <p:nvPr/>
        </p:nvPicPr>
        <p:blipFill>
          <a:blip r:embed="rId3"/>
          <a:stretch>
            <a:fillRect/>
          </a:stretch>
        </p:blipFill>
        <p:spPr>
          <a:xfrm>
            <a:off x="59200" y="1003806"/>
            <a:ext cx="7062806" cy="2863997"/>
          </a:xfrm>
          <a:prstGeom prst="rect">
            <a:avLst/>
          </a:prstGeom>
        </p:spPr>
      </p:pic>
      <p:pic>
        <p:nvPicPr>
          <p:cNvPr id="15" name="Picture 14">
            <a:extLst>
              <a:ext uri="{FF2B5EF4-FFF2-40B4-BE49-F238E27FC236}">
                <a16:creationId xmlns:a16="http://schemas.microsoft.com/office/drawing/2014/main" id="{81F29FC3-269D-D91B-8918-C3AFBEA700EB}"/>
              </a:ext>
            </a:extLst>
          </p:cNvPr>
          <p:cNvPicPr>
            <a:picLocks noChangeAspect="1"/>
          </p:cNvPicPr>
          <p:nvPr/>
        </p:nvPicPr>
        <p:blipFill>
          <a:blip r:embed="rId4"/>
          <a:stretch>
            <a:fillRect/>
          </a:stretch>
        </p:blipFill>
        <p:spPr>
          <a:xfrm>
            <a:off x="138247" y="3839935"/>
            <a:ext cx="6840485" cy="2787793"/>
          </a:xfrm>
          <a:prstGeom prst="rect">
            <a:avLst/>
          </a:prstGeom>
        </p:spPr>
      </p:pic>
    </p:spTree>
    <p:extLst>
      <p:ext uri="{BB962C8B-B14F-4D97-AF65-F5344CB8AC3E}">
        <p14:creationId xmlns:p14="http://schemas.microsoft.com/office/powerpoint/2010/main" val="124705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712E-0746-F1AC-E8D4-1F95EB8AD13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D242E-85D4-1265-253F-C84A8A8E175C}"/>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26</a:t>
            </a:fld>
            <a:endParaRPr lang="en-US"/>
          </a:p>
        </p:txBody>
      </p:sp>
      <p:pic>
        <p:nvPicPr>
          <p:cNvPr id="6" name="Picture 5">
            <a:extLst>
              <a:ext uri="{FF2B5EF4-FFF2-40B4-BE49-F238E27FC236}">
                <a16:creationId xmlns:a16="http://schemas.microsoft.com/office/drawing/2014/main" id="{FCEFF501-68B7-4C9C-8715-288DA722EC06}"/>
              </a:ext>
            </a:extLst>
          </p:cNvPr>
          <p:cNvPicPr>
            <a:picLocks noChangeAspect="1"/>
          </p:cNvPicPr>
          <p:nvPr/>
        </p:nvPicPr>
        <p:blipFill>
          <a:blip r:embed="rId2"/>
          <a:stretch>
            <a:fillRect/>
          </a:stretch>
        </p:blipFill>
        <p:spPr>
          <a:xfrm>
            <a:off x="1533282" y="1477254"/>
            <a:ext cx="9430235" cy="3214489"/>
          </a:xfrm>
          <a:prstGeom prst="rect">
            <a:avLst/>
          </a:prstGeom>
        </p:spPr>
      </p:pic>
    </p:spTree>
    <p:extLst>
      <p:ext uri="{BB962C8B-B14F-4D97-AF65-F5344CB8AC3E}">
        <p14:creationId xmlns:p14="http://schemas.microsoft.com/office/powerpoint/2010/main" val="4011602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27</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lang="en-US" sz="2800">
                <a:solidFill>
                  <a:prstClr val="black"/>
                </a:solidFill>
                <a:latin typeface="Calibri"/>
                <a:ea typeface="Calibri"/>
                <a:cs typeface="Calibri"/>
              </a:rPr>
              <a:t>FY25 </a:t>
            </a:r>
            <a:r>
              <a:rPr kumimoji="0" lang="en-US" sz="28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a:t>
            </a:r>
            <a:r>
              <a:rPr lang="en-US" sz="2800">
                <a:solidFill>
                  <a:prstClr val="black"/>
                </a:solidFill>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800">
                <a:solidFill>
                  <a:prstClr val="black"/>
                </a:solidFill>
                <a:latin typeface="Calibri"/>
                <a:ea typeface="Calibri"/>
                <a:cs typeface="Calibri"/>
              </a:rPr>
              <a:t>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3C6-F866-4ACA-0412-44AE58F78F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085C1-E47E-94F5-D8B1-0B7206C048C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a:p>
        </p:txBody>
      </p:sp>
      <p:sp>
        <p:nvSpPr>
          <p:cNvPr id="4" name="Title 3">
            <a:extLst>
              <a:ext uri="{FF2B5EF4-FFF2-40B4-BE49-F238E27FC236}">
                <a16:creationId xmlns:a16="http://schemas.microsoft.com/office/drawing/2014/main" id="{8DE2C2E7-79C6-33F2-9717-3E3BF812A89E}"/>
              </a:ext>
            </a:extLst>
          </p:cNvPr>
          <p:cNvSpPr>
            <a:spLocks noGrp="1"/>
          </p:cNvSpPr>
          <p:nvPr>
            <p:ph type="title"/>
          </p:nvPr>
        </p:nvSpPr>
        <p:spPr>
          <a:xfrm>
            <a:off x="1670204" y="22992"/>
            <a:ext cx="9312167" cy="1143657"/>
          </a:xfrm>
        </p:spPr>
        <p:txBody>
          <a:bodyPr>
            <a:normAutofit/>
          </a:bodyPr>
          <a:lstStyle/>
          <a:p>
            <a:pPr algn="ctr"/>
            <a:r>
              <a:rPr lang="en-US" sz="4000" b="1"/>
              <a:t>FY26 Strategic Plan Break-out</a:t>
            </a:r>
          </a:p>
        </p:txBody>
      </p:sp>
      <p:graphicFrame>
        <p:nvGraphicFramePr>
          <p:cNvPr id="12" name="Table 11">
            <a:extLst>
              <a:ext uri="{FF2B5EF4-FFF2-40B4-BE49-F238E27FC236}">
                <a16:creationId xmlns:a16="http://schemas.microsoft.com/office/drawing/2014/main" id="{3DE3B1E2-E143-22A2-257A-B2F52DB9EE59}"/>
              </a:ext>
            </a:extLst>
          </p:cNvPr>
          <p:cNvGraphicFramePr>
            <a:graphicFrameLocks noGrp="1"/>
          </p:cNvGraphicFramePr>
          <p:nvPr>
            <p:extLst>
              <p:ext uri="{D42A27DB-BD31-4B8C-83A1-F6EECF244321}">
                <p14:modId xmlns:p14="http://schemas.microsoft.com/office/powerpoint/2010/main" val="3395151233"/>
              </p:ext>
            </p:extLst>
          </p:nvPr>
        </p:nvGraphicFramePr>
        <p:xfrm>
          <a:off x="2235335" y="980011"/>
          <a:ext cx="8286461" cy="5631180"/>
        </p:xfrm>
        <a:graphic>
          <a:graphicData uri="http://schemas.openxmlformats.org/drawingml/2006/table">
            <a:tbl>
              <a:tblPr firstRow="1" bandRow="1">
                <a:tableStyleId>{21E4AEA4-8DFA-4A89-87EB-49C32662AFE0}</a:tableStyleId>
              </a:tblPr>
              <a:tblGrid>
                <a:gridCol w="2138829">
                  <a:extLst>
                    <a:ext uri="{9D8B030D-6E8A-4147-A177-3AD203B41FA5}">
                      <a16:colId xmlns:a16="http://schemas.microsoft.com/office/drawing/2014/main" val="20000"/>
                    </a:ext>
                  </a:extLst>
                </a:gridCol>
                <a:gridCol w="2378798">
                  <a:extLst>
                    <a:ext uri="{9D8B030D-6E8A-4147-A177-3AD203B41FA5}">
                      <a16:colId xmlns:a16="http://schemas.microsoft.com/office/drawing/2014/main" val="20002"/>
                    </a:ext>
                  </a:extLst>
                </a:gridCol>
                <a:gridCol w="2191018">
                  <a:extLst>
                    <a:ext uri="{9D8B030D-6E8A-4147-A177-3AD203B41FA5}">
                      <a16:colId xmlns:a16="http://schemas.microsoft.com/office/drawing/2014/main" val="20003"/>
                    </a:ext>
                  </a:extLst>
                </a:gridCol>
                <a:gridCol w="1577816">
                  <a:extLst>
                    <a:ext uri="{9D8B030D-6E8A-4147-A177-3AD203B41FA5}">
                      <a16:colId xmlns:a16="http://schemas.microsoft.com/office/drawing/2014/main" val="20005"/>
                    </a:ext>
                  </a:extLst>
                </a:gridCol>
              </a:tblGrid>
              <a:tr h="16645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893480">
                <a:tc>
                  <a:txBody>
                    <a:bodyPr/>
                    <a:lstStyle/>
                    <a:p>
                      <a:pPr algn="l"/>
                      <a:r>
                        <a:rPr lang="en-US" sz="1400" b="0" dirty="0">
                          <a:solidFill>
                            <a:srgbClr val="FF0000"/>
                          </a:solidFill>
                        </a:rPr>
                        <a:t>Increase</a:t>
                      </a:r>
                      <a:r>
                        <a:rPr lang="en-US" sz="1400" b="0" baseline="0" dirty="0">
                          <a:solidFill>
                            <a:srgbClr val="FF0000"/>
                          </a:solidFill>
                        </a:rPr>
                        <a:t> level of rigor and relevance (example- please remove)</a:t>
                      </a:r>
                      <a:endParaRPr lang="en-US" sz="1400" b="0" i="1" dirty="0">
                        <a:solidFill>
                          <a:srgbClr val="FF0000"/>
                        </a:solidFill>
                      </a:endParaRPr>
                    </a:p>
                  </a:txBody>
                  <a:tcPr marL="68580" marR="68580" marT="34290" marB="34290" anchor="b"/>
                </a:tc>
                <a:tc>
                  <a:txBody>
                    <a:bodyPr/>
                    <a:lstStyle/>
                    <a:p>
                      <a:pPr marL="0" algn="l" defTabSz="685800" rtl="0" eaLnBrk="1" latinLnBrk="0" hangingPunct="1"/>
                      <a:r>
                        <a:rPr lang="en-US" sz="1400" b="0" kern="1200" dirty="0">
                          <a:solidFill>
                            <a:srgbClr val="FF0000"/>
                          </a:solidFill>
                        </a:rPr>
                        <a:t>Implementation</a:t>
                      </a:r>
                      <a:r>
                        <a:rPr lang="en-US" sz="1400" b="0" kern="1200" baseline="0" dirty="0">
                          <a:solidFill>
                            <a:srgbClr val="FF0000"/>
                          </a:solidFill>
                        </a:rPr>
                        <a:t> of guided reading training for all staff </a:t>
                      </a:r>
                      <a:r>
                        <a:rPr lang="en-US" sz="1400" b="0" baseline="0" dirty="0">
                          <a:solidFill>
                            <a:srgbClr val="FF0000"/>
                          </a:solidFill>
                        </a:rPr>
                        <a:t>(example- please remove)</a:t>
                      </a:r>
                      <a:endParaRPr lang="en-US" sz="14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FF0000"/>
                          </a:solidFill>
                        </a:rPr>
                        <a:t>Instructional coach </a:t>
                      </a:r>
                    </a:p>
                  </a:txBody>
                  <a:tcPr marL="68580" marR="68580" marT="34290" marB="34290" anchor="b"/>
                </a:tc>
                <a:tc>
                  <a:txBody>
                    <a:bodyPr/>
                    <a:lstStyle/>
                    <a:p>
                      <a:pPr marL="0" algn="l" defTabSz="685800" rtl="0" eaLnBrk="1" latinLnBrk="0" hangingPunct="1"/>
                      <a:r>
                        <a:rPr lang="en-US" sz="1400" b="0" kern="1200">
                          <a:solidFill>
                            <a:srgbClr val="FF0000"/>
                          </a:solidFill>
                        </a:rPr>
                        <a:t>$84, 134</a:t>
                      </a:r>
                    </a:p>
                    <a:p>
                      <a:pPr marL="0" algn="l" defTabSz="685800" rtl="0" eaLnBrk="1" latinLnBrk="0" hangingPunct="1"/>
                      <a:endParaRPr lang="en-US" sz="14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baseline="0">
                          <a:solidFill>
                            <a:srgbClr val="FF0000"/>
                          </a:solidFill>
                        </a:rPr>
                        <a:t>(example- please remove)</a:t>
                      </a:r>
                      <a:endParaRPr lang="en-US" sz="14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893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solidFill>
                            <a:prstClr val="black"/>
                          </a:solidFill>
                          <a:effectLst/>
                          <a:uLnTx/>
                          <a:uFillTx/>
                          <a:latin typeface="Calibri"/>
                          <a:ea typeface="Calibri"/>
                          <a:cs typeface="Calibri"/>
                        </a:rPr>
                        <a:t>Implement IB program standards and practices with fidelity </a:t>
                      </a:r>
                      <a:endPar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endParaRPr>
                    </a:p>
                    <a:p>
                      <a:endParaRPr lang="en-US" sz="1400" dirty="0"/>
                    </a:p>
                  </a:txBody>
                  <a:tcPr marL="68580" marR="68580" marT="34290" marB="34290" anchor="ctr"/>
                </a:tc>
                <a:tc>
                  <a:txBody>
                    <a:bodyPr/>
                    <a:lstStyle/>
                    <a:p>
                      <a:r>
                        <a:rPr lang="en-US" sz="1400" dirty="0"/>
                        <a:t>Provides Spanish for students to meet IB requirements and standards of service. </a:t>
                      </a:r>
                    </a:p>
                  </a:txBody>
                  <a:tcPr marL="68580" marR="68580" marT="34290" marB="34290" anchor="ctr"/>
                </a:tc>
                <a:tc>
                  <a:txBody>
                    <a:bodyPr/>
                    <a:lstStyle/>
                    <a:p>
                      <a:r>
                        <a:rPr lang="en-US" sz="1400" dirty="0"/>
                        <a:t>World languages teacher </a:t>
                      </a:r>
                    </a:p>
                  </a:txBody>
                  <a:tcPr marL="68580" marR="68580" marT="34290" marB="34290" anchor="ctr"/>
                </a:tc>
                <a:tc>
                  <a:txBody>
                    <a:bodyPr/>
                    <a:lstStyle/>
                    <a:p>
                      <a:r>
                        <a:rPr lang="en-US" sz="1400" dirty="0"/>
                        <a:t>127, 566</a:t>
                      </a:r>
                    </a:p>
                  </a:txBody>
                  <a:tcPr marL="68580" marR="68580" marT="34290" marB="34290" anchor="ctr"/>
                </a:tc>
                <a:extLst>
                  <a:ext uri="{0D108BD9-81ED-4DB2-BD59-A6C34878D82A}">
                    <a16:rowId xmlns:a16="http://schemas.microsoft.com/office/drawing/2014/main" val="10002"/>
                  </a:ext>
                </a:extLst>
              </a:tr>
              <a:tr h="460277">
                <a:tc>
                  <a:txBody>
                    <a:bodyPr/>
                    <a:lstStyle/>
                    <a:p>
                      <a:r>
                        <a:rPr lang="en-US" sz="1400" dirty="0"/>
                        <a:t>SEL and Whole Child </a:t>
                      </a:r>
                    </a:p>
                  </a:txBody>
                  <a:tcPr marL="68580" marR="68580" marT="34290" marB="34290" anchor="ctr"/>
                </a:tc>
                <a:tc>
                  <a:txBody>
                    <a:bodyPr/>
                    <a:lstStyle/>
                    <a:p>
                      <a:r>
                        <a:rPr lang="en-US" sz="1400" dirty="0"/>
                        <a:t>Provides de-escalation  strategies </a:t>
                      </a:r>
                    </a:p>
                  </a:txBody>
                  <a:tcPr marL="68580" marR="68580" marT="34290" marB="34290" anchor="ctr"/>
                </a:tc>
                <a:tc>
                  <a:txBody>
                    <a:bodyPr/>
                    <a:lstStyle/>
                    <a:p>
                      <a:r>
                        <a:rPr lang="en-US" sz="1400" dirty="0"/>
                        <a:t>Clinical therapist </a:t>
                      </a:r>
                    </a:p>
                  </a:txBody>
                  <a:tcPr marL="68580" marR="68580" marT="34290" marB="34290" anchor="ctr"/>
                </a:tc>
                <a:tc>
                  <a:txBody>
                    <a:bodyPr/>
                    <a:lstStyle/>
                    <a:p>
                      <a:r>
                        <a:rPr lang="en-US" sz="1400" dirty="0"/>
                        <a:t>141, 098</a:t>
                      </a:r>
                    </a:p>
                  </a:txBody>
                  <a:tcPr marL="68580" marR="68580" marT="34290" marB="34290" anchor="ctr"/>
                </a:tc>
                <a:extLst>
                  <a:ext uri="{0D108BD9-81ED-4DB2-BD59-A6C34878D82A}">
                    <a16:rowId xmlns:a16="http://schemas.microsoft.com/office/drawing/2014/main" val="10003"/>
                  </a:ext>
                </a:extLst>
              </a:tr>
              <a:tr h="670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solidFill>
                            <a:prstClr val="black"/>
                          </a:solidFill>
                          <a:effectLst/>
                          <a:uLnTx/>
                          <a:uFillTx/>
                          <a:latin typeface="Calibri"/>
                          <a:ea typeface="Calibri"/>
                          <a:cs typeface="Calibri"/>
                        </a:rPr>
                        <a:t>Implement IB program standards and practices with fidelity </a:t>
                      </a:r>
                      <a:endPar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endParaRPr>
                    </a:p>
                    <a:p>
                      <a:endParaRPr lang="en-US" sz="1400" dirty="0"/>
                    </a:p>
                  </a:txBody>
                  <a:tcPr marL="68580" marR="68580" marT="34290" marB="34290" anchor="ctr"/>
                </a:tc>
                <a:tc>
                  <a:txBody>
                    <a:bodyPr/>
                    <a:lstStyle/>
                    <a:p>
                      <a:r>
                        <a:rPr lang="en-US" sz="1400" dirty="0"/>
                        <a:t>Train  teachers on inquiry based learning and  provide students with real life connections around the world </a:t>
                      </a:r>
                    </a:p>
                  </a:txBody>
                  <a:tcPr marL="68580" marR="68580" marT="34290" marB="34290" anchor="ctr"/>
                </a:tc>
                <a:tc>
                  <a:txBody>
                    <a:bodyPr/>
                    <a:lstStyle/>
                    <a:p>
                      <a:r>
                        <a:rPr lang="en-US" sz="1400" dirty="0"/>
                        <a:t>IB Signature Coach </a:t>
                      </a:r>
                    </a:p>
                  </a:txBody>
                  <a:tcPr marL="68580" marR="68580" marT="34290" marB="34290" anchor="ctr"/>
                </a:tc>
                <a:tc>
                  <a:txBody>
                    <a:bodyPr/>
                    <a:lstStyle/>
                    <a:p>
                      <a:r>
                        <a:rPr lang="en-US" sz="1400" dirty="0"/>
                        <a:t>147, 559</a:t>
                      </a:r>
                    </a:p>
                  </a:txBody>
                  <a:tcPr marL="68580" marR="68580" marT="34290" marB="34290" anchor="ctr"/>
                </a:tc>
                <a:extLst>
                  <a:ext uri="{0D108BD9-81ED-4DB2-BD59-A6C34878D82A}">
                    <a16:rowId xmlns:a16="http://schemas.microsoft.com/office/drawing/2014/main" val="10004"/>
                  </a:ext>
                </a:extLst>
              </a:tr>
              <a:tr h="544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dirty="0">
                          <a:ln>
                            <a:noFill/>
                          </a:ln>
                          <a:solidFill>
                            <a:prstClr val="black"/>
                          </a:solidFill>
                          <a:effectLst/>
                          <a:uLnTx/>
                          <a:uFillTx/>
                          <a:latin typeface="Calibri"/>
                          <a:ea typeface="Calibri"/>
                          <a:cs typeface="Calibri"/>
                        </a:rPr>
                        <a:t>Build teacher capacity to support academic achievement. </a:t>
                      </a:r>
                      <a:endPar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endParaRPr>
                    </a:p>
                    <a:p>
                      <a:endParaRPr lang="en-US" sz="1400" dirty="0"/>
                    </a:p>
                  </a:txBody>
                  <a:tcPr marL="68580" marR="68580" marT="34290" marB="34290" anchor="ctr"/>
                </a:tc>
                <a:tc>
                  <a:txBody>
                    <a:bodyPr/>
                    <a:lstStyle/>
                    <a:p>
                      <a:r>
                        <a:rPr lang="en-US" sz="1400" dirty="0"/>
                        <a:t>Provide reading strategies for teachers and students </a:t>
                      </a:r>
                    </a:p>
                  </a:txBody>
                  <a:tcPr marL="68580" marR="68580" marT="34290" marB="34290" anchor="ctr"/>
                </a:tc>
                <a:tc>
                  <a:txBody>
                    <a:bodyPr/>
                    <a:lstStyle/>
                    <a:p>
                      <a:r>
                        <a:rPr lang="en-US" sz="1400" dirty="0"/>
                        <a:t>Reading Specialist </a:t>
                      </a:r>
                    </a:p>
                  </a:txBody>
                  <a:tcPr marL="68580" marR="68580" marT="34290" marB="34290" anchor="ctr"/>
                </a:tc>
                <a:tc>
                  <a:txBody>
                    <a:bodyPr/>
                    <a:lstStyle/>
                    <a:p>
                      <a:r>
                        <a:rPr lang="en-US" sz="1400" dirty="0"/>
                        <a:t>147,559</a:t>
                      </a:r>
                    </a:p>
                  </a:txBody>
                  <a:tcPr marL="68580" marR="68580" marT="34290" marB="34290" anchor="ctr"/>
                </a:tc>
                <a:extLst>
                  <a:ext uri="{0D108BD9-81ED-4DB2-BD59-A6C34878D82A}">
                    <a16:rowId xmlns:a16="http://schemas.microsoft.com/office/drawing/2014/main" val="10005"/>
                  </a:ext>
                </a:extLst>
              </a:tr>
              <a:tr h="112469">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11246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11246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11246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11246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4" name="Rectangle 13">
            <a:extLst>
              <a:ext uri="{FF2B5EF4-FFF2-40B4-BE49-F238E27FC236}">
                <a16:creationId xmlns:a16="http://schemas.microsoft.com/office/drawing/2014/main" id="{57B6475C-E149-F866-145C-19870379B33A}"/>
              </a:ext>
            </a:extLst>
          </p:cNvPr>
          <p:cNvSpPr/>
          <p:nvPr/>
        </p:nvSpPr>
        <p:spPr>
          <a:xfrm>
            <a:off x="2160821" y="930007"/>
            <a:ext cx="8286461" cy="100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91039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29</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23E2634F-8C9D-BAF6-2DCB-527F48E1E737}"/>
              </a:ext>
            </a:extLst>
          </p:cNvPr>
          <p:cNvPicPr>
            <a:picLocks noChangeAspect="1"/>
          </p:cNvPicPr>
          <p:nvPr/>
        </p:nvPicPr>
        <p:blipFill>
          <a:blip r:embed="rId3"/>
          <a:stretch>
            <a:fillRect/>
          </a:stretch>
        </p:blipFill>
        <p:spPr>
          <a:xfrm>
            <a:off x="476276" y="1649786"/>
            <a:ext cx="3759393" cy="1530429"/>
          </a:xfrm>
          <a:prstGeom prst="rect">
            <a:avLst/>
          </a:prstGeom>
        </p:spPr>
      </p:pic>
      <p:pic>
        <p:nvPicPr>
          <p:cNvPr id="8" name="Picture 7">
            <a:extLst>
              <a:ext uri="{FF2B5EF4-FFF2-40B4-BE49-F238E27FC236}">
                <a16:creationId xmlns:a16="http://schemas.microsoft.com/office/drawing/2014/main" id="{4F7154EA-BB31-D9CE-48CF-39A6B196D011}"/>
              </a:ext>
            </a:extLst>
          </p:cNvPr>
          <p:cNvPicPr>
            <a:picLocks noChangeAspect="1"/>
          </p:cNvPicPr>
          <p:nvPr/>
        </p:nvPicPr>
        <p:blipFill>
          <a:blip r:embed="rId4"/>
          <a:stretch>
            <a:fillRect/>
          </a:stretch>
        </p:blipFill>
        <p:spPr>
          <a:xfrm>
            <a:off x="360039" y="3295491"/>
            <a:ext cx="9175847" cy="2883048"/>
          </a:xfrm>
          <a:prstGeom prst="rect">
            <a:avLst/>
          </a:prstGeom>
        </p:spPr>
      </p:pic>
    </p:spTree>
    <p:extLst>
      <p:ext uri="{BB962C8B-B14F-4D97-AF65-F5344CB8AC3E}">
        <p14:creationId xmlns:p14="http://schemas.microsoft.com/office/powerpoint/2010/main" val="90586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extLst>
              <p:ext uri="{D42A27DB-BD31-4B8C-83A1-F6EECF244321}">
                <p14:modId xmlns:p14="http://schemas.microsoft.com/office/powerpoint/2010/main" val="1150616341"/>
              </p:ext>
            </p:extLst>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fld id="{A49DFD55-3C28-40EF-9E31-A92D2E4017FF}" type="slidenum">
              <a:rPr lang="en-US" smtClean="0"/>
              <a:pPr/>
              <a:t>30</a:t>
            </a:fld>
            <a:endParaRPr lang="en-US"/>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8B9A5E6A-C7C6-701C-EC63-20608B84FBE6}"/>
              </a:ext>
            </a:extLst>
          </p:cNvPr>
          <p:cNvPicPr>
            <a:picLocks noChangeAspect="1"/>
          </p:cNvPicPr>
          <p:nvPr/>
        </p:nvPicPr>
        <p:blipFill>
          <a:blip r:embed="rId3"/>
          <a:stretch>
            <a:fillRect/>
          </a:stretch>
        </p:blipFill>
        <p:spPr>
          <a:xfrm>
            <a:off x="2500860" y="2505325"/>
            <a:ext cx="6937053" cy="3786617"/>
          </a:xfrm>
          <a:prstGeom prst="rect">
            <a:avLst/>
          </a:prstGeom>
        </p:spPr>
      </p:pic>
    </p:spTree>
    <p:extLst>
      <p:ext uri="{BB962C8B-B14F-4D97-AF65-F5344CB8AC3E}">
        <p14:creationId xmlns:p14="http://schemas.microsoft.com/office/powerpoint/2010/main" val="898057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31</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extLst>
              <p:ext uri="{D42A27DB-BD31-4B8C-83A1-F6EECF244321}">
                <p14:modId xmlns:p14="http://schemas.microsoft.com/office/powerpoint/2010/main" val="369367991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20B9-C6C0-D72F-9620-EA00A7CEFDF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E064AB-BAF1-FE0D-8B57-04344BBD5D3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32</a:t>
            </a:fld>
            <a:endParaRPr lang="en-US"/>
          </a:p>
        </p:txBody>
      </p:sp>
      <p:graphicFrame>
        <p:nvGraphicFramePr>
          <p:cNvPr id="2" name="Subtitle 2">
            <a:extLst>
              <a:ext uri="{FF2B5EF4-FFF2-40B4-BE49-F238E27FC236}">
                <a16:creationId xmlns:a16="http://schemas.microsoft.com/office/drawing/2014/main" id="{12996FB1-6836-5911-2F4B-B55B2AF179BF}"/>
              </a:ext>
            </a:extLst>
          </p:cNvPr>
          <p:cNvGraphicFramePr>
            <a:graphicFrameLocks/>
          </p:cNvGraphicFramePr>
          <p:nvPr>
            <p:extLst>
              <p:ext uri="{D42A27DB-BD31-4B8C-83A1-F6EECF244321}">
                <p14:modId xmlns:p14="http://schemas.microsoft.com/office/powerpoint/2010/main" val="322551555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51BB2E-185A-D678-9C1E-F8F3C09045CE}"/>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spTree>
    <p:extLst>
      <p:ext uri="{BB962C8B-B14F-4D97-AF65-F5344CB8AC3E}">
        <p14:creationId xmlns:p14="http://schemas.microsoft.com/office/powerpoint/2010/main" val="4192093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34</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24551760"/>
              </p:ext>
            </p:extLst>
          </p:nvPr>
        </p:nvGraphicFramePr>
        <p:xfrm>
          <a:off x="2048938" y="1471448"/>
          <a:ext cx="8837020" cy="5365132"/>
        </p:xfrm>
        <a:graphic>
          <a:graphicData uri="http://schemas.openxmlformats.org/drawingml/2006/table">
            <a:tbl>
              <a:tblPr firstRow="1" bandRow="1">
                <a:tableStyleId>{7DF18680-E054-41AD-8BC1-D1AEF772440D}</a:tableStyleId>
              </a:tblPr>
              <a:tblGrid>
                <a:gridCol w="2209249">
                  <a:extLst>
                    <a:ext uri="{9D8B030D-6E8A-4147-A177-3AD203B41FA5}">
                      <a16:colId xmlns:a16="http://schemas.microsoft.com/office/drawing/2014/main" val="20000"/>
                    </a:ext>
                  </a:extLst>
                </a:gridCol>
                <a:gridCol w="2457119">
                  <a:extLst>
                    <a:ext uri="{9D8B030D-6E8A-4147-A177-3AD203B41FA5}">
                      <a16:colId xmlns:a16="http://schemas.microsoft.com/office/drawing/2014/main" val="20002"/>
                    </a:ext>
                  </a:extLst>
                </a:gridCol>
                <a:gridCol w="2263156">
                  <a:extLst>
                    <a:ext uri="{9D8B030D-6E8A-4147-A177-3AD203B41FA5}">
                      <a16:colId xmlns:a16="http://schemas.microsoft.com/office/drawing/2014/main" val="20003"/>
                    </a:ext>
                  </a:extLst>
                </a:gridCol>
                <a:gridCol w="1907496">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78114">
                <a:tc>
                  <a:txBody>
                    <a:bodyPr/>
                    <a:lstStyle/>
                    <a:p>
                      <a:endParaRPr lang="en-US" sz="800" dirty="0"/>
                    </a:p>
                  </a:txBody>
                  <a:tcPr marL="68580" marR="68580" marT="34290" marB="34290" anchor="ctr"/>
                </a:tc>
                <a:tc>
                  <a:txBody>
                    <a:bodyPr/>
                    <a:lstStyle/>
                    <a:p>
                      <a:r>
                        <a:rPr lang="en-US" sz="800" dirty="0"/>
                        <a:t>Create an intervention lab for students in 3</a:t>
                      </a:r>
                      <a:r>
                        <a:rPr lang="en-US" sz="800" baseline="30000" dirty="0"/>
                        <a:t>rd</a:t>
                      </a:r>
                      <a:r>
                        <a:rPr lang="en-US" sz="800" dirty="0"/>
                        <a:t> -5</a:t>
                      </a:r>
                      <a:r>
                        <a:rPr lang="en-US" sz="800" baseline="30000" dirty="0"/>
                        <a:t>th</a:t>
                      </a:r>
                      <a:r>
                        <a:rPr lang="en-US" sz="800" dirty="0"/>
                        <a:t> grades to improve reading and math proficiency </a:t>
                      </a:r>
                    </a:p>
                  </a:txBody>
                  <a:tcPr marL="68580" marR="68580" marT="34290" marB="34290" anchor="ctr"/>
                </a:tc>
                <a:tc>
                  <a:txBody>
                    <a:bodyPr/>
                    <a:lstStyle/>
                    <a:p>
                      <a:r>
                        <a:rPr lang="en-US" sz="800" dirty="0"/>
                        <a:t>Purchase an additional teacher </a:t>
                      </a:r>
                    </a:p>
                  </a:txBody>
                  <a:tcPr marL="68580" marR="68580" marT="34290" marB="34290" anchor="ctr"/>
                </a:tc>
                <a:tc>
                  <a:txBody>
                    <a:bodyPr/>
                    <a:lstStyle/>
                    <a:p>
                      <a:r>
                        <a:rPr lang="en-US" sz="800" dirty="0"/>
                        <a:t>114, 131</a:t>
                      </a:r>
                    </a:p>
                  </a:txBody>
                  <a:tcPr marL="68580" marR="68580" marT="34290" marB="34290" anchor="ctr"/>
                </a:tc>
                <a:extLst>
                  <a:ext uri="{0D108BD9-81ED-4DB2-BD59-A6C34878D82A}">
                    <a16:rowId xmlns:a16="http://schemas.microsoft.com/office/drawing/2014/main" val="10002"/>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7811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$___114, 131___</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C43B-E9E5-8C0A-2FE6-6E454DCC1775}"/>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36614A-C9DE-6C64-4633-543287CF155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35</a:t>
            </a:fld>
            <a:endParaRPr lang="en-US"/>
          </a:p>
        </p:txBody>
      </p:sp>
      <p:sp>
        <p:nvSpPr>
          <p:cNvPr id="3" name="Title 2">
            <a:extLst>
              <a:ext uri="{FF2B5EF4-FFF2-40B4-BE49-F238E27FC236}">
                <a16:creationId xmlns:a16="http://schemas.microsoft.com/office/drawing/2014/main" id="{C1E4C60D-1A87-5466-A0B6-36A292E2E0F6}"/>
              </a:ext>
            </a:extLst>
          </p:cNvPr>
          <p:cNvSpPr>
            <a:spLocks noGrp="1"/>
          </p:cNvSpPr>
          <p:nvPr>
            <p:ph type="title"/>
          </p:nvPr>
        </p:nvSpPr>
        <p:spPr>
          <a:xfrm>
            <a:off x="845302" y="35991"/>
            <a:ext cx="10515600" cy="626161"/>
          </a:xfrm>
        </p:spPr>
        <p:txBody>
          <a:bodyPr anchor="ctr"/>
          <a:lstStyle/>
          <a:p>
            <a:r>
              <a:rPr lang="en-US" b="1"/>
              <a:t>Plan for FY26 Title I Holdback</a:t>
            </a:r>
          </a:p>
        </p:txBody>
      </p:sp>
      <p:graphicFrame>
        <p:nvGraphicFramePr>
          <p:cNvPr id="7" name="Table 6">
            <a:extLst>
              <a:ext uri="{FF2B5EF4-FFF2-40B4-BE49-F238E27FC236}">
                <a16:creationId xmlns:a16="http://schemas.microsoft.com/office/drawing/2014/main" id="{0ECA576C-F082-E091-8815-60A7BF149C55}"/>
              </a:ext>
            </a:extLst>
          </p:cNvPr>
          <p:cNvGraphicFramePr>
            <a:graphicFrameLocks noGrp="1"/>
          </p:cNvGraphicFramePr>
          <p:nvPr>
            <p:extLst>
              <p:ext uri="{D42A27DB-BD31-4B8C-83A1-F6EECF244321}">
                <p14:modId xmlns:p14="http://schemas.microsoft.com/office/powerpoint/2010/main" val="890380100"/>
              </p:ext>
            </p:extLst>
          </p:nvPr>
        </p:nvGraphicFramePr>
        <p:xfrm>
          <a:off x="2048938" y="1471448"/>
          <a:ext cx="8579710" cy="5395074"/>
        </p:xfrm>
        <a:graphic>
          <a:graphicData uri="http://schemas.openxmlformats.org/drawingml/2006/table">
            <a:tbl>
              <a:tblPr firstRow="1" bandRow="1">
                <a:tableStyleId>{93296810-A885-4BE3-A3E7-6D5BEEA58F35}</a:tableStyleId>
              </a:tblPr>
              <a:tblGrid>
                <a:gridCol w="2144922">
                  <a:extLst>
                    <a:ext uri="{9D8B030D-6E8A-4147-A177-3AD203B41FA5}">
                      <a16:colId xmlns:a16="http://schemas.microsoft.com/office/drawing/2014/main" val="20000"/>
                    </a:ext>
                  </a:extLst>
                </a:gridCol>
                <a:gridCol w="2385574">
                  <a:extLst>
                    <a:ext uri="{9D8B030D-6E8A-4147-A177-3AD203B41FA5}">
                      <a16:colId xmlns:a16="http://schemas.microsoft.com/office/drawing/2014/main" val="20002"/>
                    </a:ext>
                  </a:extLst>
                </a:gridCol>
                <a:gridCol w="2197259">
                  <a:extLst>
                    <a:ext uri="{9D8B030D-6E8A-4147-A177-3AD203B41FA5}">
                      <a16:colId xmlns:a16="http://schemas.microsoft.com/office/drawing/2014/main" val="20003"/>
                    </a:ext>
                  </a:extLst>
                </a:gridCol>
                <a:gridCol w="1851955">
                  <a:extLst>
                    <a:ext uri="{9D8B030D-6E8A-4147-A177-3AD203B41FA5}">
                      <a16:colId xmlns:a16="http://schemas.microsoft.com/office/drawing/2014/main" val="20005"/>
                    </a:ext>
                  </a:extLst>
                </a:gridCol>
              </a:tblGrid>
              <a:tr h="493264">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9794">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8022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8022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0C533C15-8EE9-60AA-26C9-C5E3A737E031}"/>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$__-34,275____</a:t>
            </a:r>
          </a:p>
        </p:txBody>
      </p:sp>
      <p:sp>
        <p:nvSpPr>
          <p:cNvPr id="11" name="Rectangle 10">
            <a:extLst>
              <a:ext uri="{FF2B5EF4-FFF2-40B4-BE49-F238E27FC236}">
                <a16:creationId xmlns:a16="http://schemas.microsoft.com/office/drawing/2014/main" id="{96405391-4DCD-A1CD-5F0A-75C753680F31}"/>
              </a:ext>
            </a:extLst>
          </p:cNvPr>
          <p:cNvSpPr/>
          <p:nvPr/>
        </p:nvSpPr>
        <p:spPr>
          <a:xfrm>
            <a:off x="1601311" y="1208810"/>
            <a:ext cx="8919185" cy="58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753798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872B48-C0F0-FFB6-9EBB-2979C2E8F33E}"/>
              </a:ext>
            </a:extLst>
          </p:cNvPr>
          <p:cNvSpPr>
            <a:spLocks noGrp="1"/>
          </p:cNvSpPr>
          <p:nvPr>
            <p:ph type="title"/>
          </p:nvPr>
        </p:nvSpPr>
        <p:spPr>
          <a:xfrm>
            <a:off x="0" y="276740"/>
            <a:ext cx="12191999" cy="1356117"/>
          </a:xfrm>
        </p:spPr>
        <p:txBody>
          <a:bodyPr vert="horz" lIns="0" tIns="0" rIns="0" bIns="0" rtlCol="0" anchor="ctr">
            <a:noAutofit/>
          </a:bodyPr>
          <a:lstStyle/>
          <a:p>
            <a:pPr algn="ctr"/>
            <a:r>
              <a:rPr lang="en-US" sz="6000" b="1" kern="1200" cap="all" spc="150" baseline="0" dirty="0">
                <a:latin typeface="+mj-lt"/>
                <a:ea typeface="+mj-ea"/>
                <a:cs typeface="+mj-cs"/>
              </a:rPr>
              <a:t>Action on the</a:t>
            </a:r>
            <a:br>
              <a:rPr lang="en-US" sz="6000" b="1" spc="150" dirty="0"/>
            </a:br>
            <a:r>
              <a:rPr lang="en-US" sz="6000" b="1" kern="1200" cap="all" spc="150" baseline="0" dirty="0">
                <a:latin typeface="+mj-lt"/>
                <a:ea typeface="+mj-ea"/>
                <a:cs typeface="+mj-cs"/>
              </a:rPr>
              <a:t>FY26 Draft Budget</a:t>
            </a:r>
          </a:p>
        </p:txBody>
      </p:sp>
      <p:sp>
        <p:nvSpPr>
          <p:cNvPr id="7" name="Slide Number Placeholder 6">
            <a:extLst>
              <a:ext uri="{FF2B5EF4-FFF2-40B4-BE49-F238E27FC236}">
                <a16:creationId xmlns:a16="http://schemas.microsoft.com/office/drawing/2014/main" id="{E27AE7E2-F4A2-F0D1-5FDC-FB2B32B295E4}"/>
              </a:ext>
            </a:extLst>
          </p:cNvPr>
          <p:cNvSpPr>
            <a:spLocks noGrp="1"/>
          </p:cNvSpPr>
          <p:nvPr>
            <p:ph type="sldNum" sz="quarter" idx="11"/>
          </p:nvPr>
        </p:nvSpPr>
        <p:spPr>
          <a:xfrm>
            <a:off x="9356655" y="6466574"/>
            <a:ext cx="2743200" cy="365125"/>
          </a:xfrm>
        </p:spPr>
        <p:txBody>
          <a:bodyPr vert="horz" lIns="91440" tIns="45720" rIns="91440" bIns="45720" rtlCol="0" anchor="ctr">
            <a:normAutofit/>
          </a:bodyPr>
          <a:lstStyle/>
          <a:p>
            <a:pPr>
              <a:spcAft>
                <a:spcPts val="600"/>
              </a:spcAft>
            </a:pPr>
            <a:fld id="{A49DFD55-3C28-40EF-9E31-A92D2E4017FF}" type="slidenum">
              <a:rPr lang="en-US" smtClean="0"/>
              <a:pPr>
                <a:spcAft>
                  <a:spcPts val="600"/>
                </a:spcAft>
              </a:pPr>
              <a:t>36</a:t>
            </a:fld>
            <a:endParaRPr lang="en-US"/>
          </a:p>
        </p:txBody>
      </p:sp>
      <p:graphicFrame>
        <p:nvGraphicFramePr>
          <p:cNvPr id="11" name="Content Placeholder 2">
            <a:extLst>
              <a:ext uri="{FF2B5EF4-FFF2-40B4-BE49-F238E27FC236}">
                <a16:creationId xmlns:a16="http://schemas.microsoft.com/office/drawing/2014/main" id="{7CDAD84C-3631-65FB-6E2A-B4A9C1A8A34A}"/>
              </a:ext>
            </a:extLst>
          </p:cNvPr>
          <p:cNvGraphicFramePr/>
          <p:nvPr>
            <p:extLst>
              <p:ext uri="{D42A27DB-BD31-4B8C-83A1-F6EECF244321}">
                <p14:modId xmlns:p14="http://schemas.microsoft.com/office/powerpoint/2010/main" val="3858842968"/>
              </p:ext>
            </p:extLst>
          </p:nvPr>
        </p:nvGraphicFramePr>
        <p:xfrm>
          <a:off x="821515" y="2085684"/>
          <a:ext cx="10548967" cy="339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89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37</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dirty="0">
                <a:solidFill>
                  <a:schemeClr val="accent5"/>
                </a:solidFill>
              </a:rPr>
              <a:t>What:</a:t>
            </a:r>
          </a:p>
          <a:p>
            <a:pPr marL="520700" indent="-457200">
              <a:lnSpc>
                <a:spcPct val="100000"/>
              </a:lnSpc>
              <a:spcBef>
                <a:spcPts val="600"/>
              </a:spcBef>
              <a:buSzPct val="100000"/>
            </a:pPr>
            <a:r>
              <a:rPr lang="en-US" dirty="0"/>
              <a:t>	</a:t>
            </a:r>
            <a:r>
              <a:rPr lang="en-US" sz="2000" dirty="0"/>
              <a:t>During this meeting we will review the budget, which should be updated based on feedback from the staffing conference, Associate Superintendents, and key leaders. After review, GO Teams will need to </a:t>
            </a:r>
            <a:r>
              <a:rPr lang="en-US" sz="2000" dirty="0">
                <a:solidFill>
                  <a:srgbClr val="FF0000"/>
                </a:solidFill>
              </a:rPr>
              <a:t>take action</a:t>
            </a:r>
            <a:r>
              <a:rPr lang="en-US" sz="2000" dirty="0">
                <a:solidFill>
                  <a:schemeClr val="accent2"/>
                </a:solidFill>
              </a:rPr>
              <a:t> </a:t>
            </a:r>
            <a:r>
              <a:rPr lang="en-US" sz="2000" dirty="0"/>
              <a:t>(i.e., vote) on the FY26 Budget. </a:t>
            </a:r>
          </a:p>
          <a:p>
            <a:pPr marL="63500">
              <a:lnSpc>
                <a:spcPct val="100000"/>
              </a:lnSpc>
              <a:spcBef>
                <a:spcPts val="1200"/>
              </a:spcBef>
              <a:buSzPct val="100000"/>
            </a:pPr>
            <a:r>
              <a:rPr lang="en-US" sz="2800" u="sng" dirty="0">
                <a:solidFill>
                  <a:schemeClr val="accent5"/>
                </a:solidFill>
              </a:rPr>
              <a:t>Why:</a:t>
            </a:r>
          </a:p>
          <a:p>
            <a:pPr marL="520700" indent="-6350">
              <a:lnSpc>
                <a:spcPct val="100000"/>
              </a:lnSpc>
              <a:spcBef>
                <a:spcPts val="600"/>
              </a:spcBef>
              <a:buSzPct val="100000"/>
            </a:pPr>
            <a:r>
              <a:rPr lang="en-US" sz="2000" dirty="0"/>
              <a:t>Principals will present the final budget recommendations for GO Team approval. </a:t>
            </a:r>
            <a:endParaRPr lang="en-US" sz="2000" u="sng" dirty="0"/>
          </a:p>
          <a:p>
            <a:pPr marL="63500">
              <a:lnSpc>
                <a:spcPct val="100000"/>
              </a:lnSpc>
              <a:spcBef>
                <a:spcPts val="1200"/>
              </a:spcBef>
              <a:buSzPct val="100000"/>
            </a:pPr>
            <a:r>
              <a:rPr lang="en-US" sz="2800" u="sng" dirty="0">
                <a:solidFill>
                  <a:schemeClr val="accent5"/>
                </a:solidFill>
              </a:rPr>
              <a:t>When:</a:t>
            </a:r>
          </a:p>
          <a:p>
            <a:pPr marL="520700" indent="-6350">
              <a:lnSpc>
                <a:spcPct val="100000"/>
              </a:lnSpc>
              <a:spcBef>
                <a:spcPts val="600"/>
              </a:spcBef>
              <a:buSzPct val="100000"/>
            </a:pPr>
            <a:r>
              <a:rPr lang="en-US" sz="2000" dirty="0"/>
              <a:t>All approval meetings </a:t>
            </a:r>
            <a:r>
              <a:rPr lang="en-US" sz="2000" dirty="0">
                <a:solidFill>
                  <a:srgbClr val="FF0000"/>
                </a:solidFill>
              </a:rPr>
              <a:t>must</a:t>
            </a:r>
            <a:r>
              <a:rPr lang="en-US" sz="2000" dirty="0"/>
              <a:t> be held </a:t>
            </a:r>
            <a:r>
              <a:rPr lang="en-US" sz="2000" dirty="0">
                <a:solidFill>
                  <a:srgbClr val="FF0000"/>
                </a:solidFill>
              </a:rPr>
              <a:t>after</a:t>
            </a:r>
            <a:r>
              <a:rPr lang="en-US" sz="2000" dirty="0"/>
              <a:t> staffing conferences. Budgets must be approved by </a:t>
            </a:r>
            <a:r>
              <a:rPr lang="en-US" sz="2000" dirty="0">
                <a:solidFill>
                  <a:srgbClr val="FF0000"/>
                </a:solidFill>
              </a:rPr>
              <a:t>March 14</a:t>
            </a:r>
            <a:r>
              <a:rPr lang="en-US" sz="2000" baseline="30000" dirty="0">
                <a:solidFill>
                  <a:srgbClr val="FF0000"/>
                </a:solidFill>
              </a:rPr>
              <a:t>th</a:t>
            </a:r>
            <a:r>
              <a:rPr lang="en-US" sz="2000" dirty="0"/>
              <a:t>. </a:t>
            </a:r>
            <a:endParaRPr lang="en-US" dirty="0"/>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38</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392C3AB-2B64-A3F5-B491-8C0088FBA8D0}"/>
              </a:ext>
            </a:extLst>
          </p:cNvPr>
          <p:cNvSpPr>
            <a:spLocks noGrp="1"/>
          </p:cNvSpPr>
          <p:nvPr>
            <p:ph type="title"/>
          </p:nvPr>
        </p:nvSpPr>
        <p:spPr>
          <a:xfrm>
            <a:off x="314753" y="696669"/>
            <a:ext cx="7370261" cy="809441"/>
          </a:xfrm>
        </p:spPr>
        <p:txBody>
          <a:bodyPr vert="horz" lIns="91440" tIns="45720" rIns="91440" bIns="45720" rtlCol="0" anchor="b">
            <a:normAutofit/>
          </a:bodyPr>
          <a:lstStyle/>
          <a:p>
            <a:r>
              <a:rPr lang="en-US" sz="4400" b="1" kern="1200" cap="all" spc="150" baseline="0" dirty="0">
                <a:solidFill>
                  <a:schemeClr val="accent2"/>
                </a:solidFill>
                <a:latin typeface="+mj-lt"/>
                <a:ea typeface="+mj-ea"/>
                <a:cs typeface="+mj-cs"/>
              </a:rPr>
              <a:t>declare by February 28!</a:t>
            </a:r>
          </a:p>
        </p:txBody>
      </p:sp>
      <p:pic>
        <p:nvPicPr>
          <p:cNvPr id="11" name="Picture 10" descr="A black screen with a white circle with blue and orange text&#10;&#10;Description automatically generated">
            <a:extLst>
              <a:ext uri="{FF2B5EF4-FFF2-40B4-BE49-F238E27FC236}">
                <a16:creationId xmlns:a16="http://schemas.microsoft.com/office/drawing/2014/main" id="{A69E9CDB-8BFA-D354-CDA7-9656637B36A3}"/>
              </a:ext>
            </a:extLst>
          </p:cNvPr>
          <p:cNvPicPr>
            <a:picLocks noChangeAspect="1"/>
          </p:cNvPicPr>
          <p:nvPr/>
        </p:nvPicPr>
        <p:blipFill>
          <a:blip r:embed="rId2"/>
          <a:srcRect l="3558" r="2778" b="-4"/>
          <a:stretch/>
        </p:blipFill>
        <p:spPr>
          <a:xfrm>
            <a:off x="8087704" y="2282323"/>
            <a:ext cx="2147978" cy="2293353"/>
          </a:xfrm>
          <a:prstGeom prst="rect">
            <a:avLst/>
          </a:prstGeom>
          <a:noFill/>
        </p:spPr>
      </p:pic>
      <p:sp>
        <p:nvSpPr>
          <p:cNvPr id="13" name="TextBox 12">
            <a:extLst>
              <a:ext uri="{FF2B5EF4-FFF2-40B4-BE49-F238E27FC236}">
                <a16:creationId xmlns:a16="http://schemas.microsoft.com/office/drawing/2014/main" id="{569EA592-41D6-D1B0-AEA1-B7BF06846FF3}"/>
              </a:ext>
            </a:extLst>
          </p:cNvPr>
          <p:cNvSpPr txBox="1"/>
          <p:nvPr/>
        </p:nvSpPr>
        <p:spPr>
          <a:xfrm>
            <a:off x="0" y="5441095"/>
            <a:ext cx="12192001" cy="595811"/>
          </a:xfrm>
          <a:prstGeom prst="rect">
            <a:avLst/>
          </a:prstGeom>
        </p:spPr>
        <p:txBody>
          <a:bodyPr vert="horz" lIns="91440" tIns="45720" rIns="91440" bIns="45720" rtlCol="0" anchor="t">
            <a:noAutofit/>
          </a:bodyPr>
          <a:lstStyle/>
          <a:p>
            <a:pPr algn="ctr">
              <a:lnSpc>
                <a:spcPct val="90000"/>
              </a:lnSpc>
              <a:spcBef>
                <a:spcPts val="1000"/>
              </a:spcBef>
            </a:pPr>
            <a:r>
              <a:rPr lang="en-US" sz="3600" b="1" kern="1200" spc="50" baseline="0" dirty="0">
                <a:solidFill>
                  <a:schemeClr val="accent5"/>
                </a:solidFill>
                <a:latin typeface="+mj-lt"/>
                <a:ea typeface="+mj-ea"/>
                <a:cs typeface="+mj-cs"/>
                <a:hlinkClick r:id="rId3">
                  <a:extLst>
                    <a:ext uri="{A12FA001-AC4F-418D-AE19-62706E023703}">
                      <ahyp:hlinkClr xmlns:ahyp="http://schemas.microsoft.com/office/drawing/2018/hyperlinkcolor" val="tx"/>
                    </a:ext>
                  </a:extLst>
                </a:hlinkClick>
              </a:rPr>
              <a:t>tinyAPS.com/?2025GOTeamDeclaration</a:t>
            </a:r>
            <a:endParaRPr lang="en-US" sz="3600" b="1" kern="1200" spc="50" baseline="0" dirty="0">
              <a:solidFill>
                <a:schemeClr val="accent5"/>
              </a:solidFill>
              <a:latin typeface="+mj-lt"/>
              <a:ea typeface="+mj-ea"/>
              <a:cs typeface="+mj-cs"/>
            </a:endParaRPr>
          </a:p>
        </p:txBody>
      </p:sp>
      <p:pic>
        <p:nvPicPr>
          <p:cNvPr id="7" name="Content Placeholder 6" descr="A group of children smiling&#10;&#10;Description automatically generated">
            <a:extLst>
              <a:ext uri="{FF2B5EF4-FFF2-40B4-BE49-F238E27FC236}">
                <a16:creationId xmlns:a16="http://schemas.microsoft.com/office/drawing/2014/main" id="{885DC490-75A1-8EE1-7324-E141BBFB4C92}"/>
              </a:ext>
            </a:extLst>
          </p:cNvPr>
          <p:cNvPicPr>
            <a:picLocks noGrp="1" noChangeAspect="1"/>
          </p:cNvPicPr>
          <p:nvPr>
            <p:ph sz="half" idx="14"/>
          </p:nvPr>
        </p:nvPicPr>
        <p:blipFill>
          <a:blip r:embed="rId4"/>
          <a:srcRect r="1" b="2133"/>
          <a:stretch/>
        </p:blipFill>
        <p:spPr>
          <a:xfrm>
            <a:off x="971991" y="1822038"/>
            <a:ext cx="5838113" cy="3213923"/>
          </a:xfrm>
          <a:noFill/>
        </p:spPr>
      </p:pic>
      <p:sp>
        <p:nvSpPr>
          <p:cNvPr id="5" name="Slide Number Placeholder 4">
            <a:extLst>
              <a:ext uri="{FF2B5EF4-FFF2-40B4-BE49-F238E27FC236}">
                <a16:creationId xmlns:a16="http://schemas.microsoft.com/office/drawing/2014/main" id="{64A4DDB0-8848-E5D5-BF96-BC814F720868}"/>
              </a:ext>
            </a:extLst>
          </p:cNvPr>
          <p:cNvSpPr>
            <a:spLocks noGrp="1"/>
          </p:cNvSpPr>
          <p:nvPr>
            <p:ph type="sldNum" sz="quarter" idx="13"/>
          </p:nvPr>
        </p:nvSpPr>
        <p:spPr>
          <a:xfrm>
            <a:off x="11135085" y="6356349"/>
            <a:ext cx="987552"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39</a:t>
            </a:fld>
            <a:endParaRPr lang="en-US"/>
          </a:p>
        </p:txBody>
      </p:sp>
    </p:spTree>
    <p:extLst>
      <p:ext uri="{BB962C8B-B14F-4D97-AF65-F5344CB8AC3E}">
        <p14:creationId xmlns:p14="http://schemas.microsoft.com/office/powerpoint/2010/main" val="251755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pPr algn="ctr"/>
            <a:r>
              <a:rPr lang="en-US"/>
              <a:t>Will be updated As soon as possible</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41</a:t>
            </a:fld>
            <a:endParaRPr lang="en-US"/>
          </a:p>
        </p:txBody>
      </p:sp>
    </p:spTree>
    <p:extLst>
      <p:ext uri="{BB962C8B-B14F-4D97-AF65-F5344CB8AC3E}">
        <p14:creationId xmlns:p14="http://schemas.microsoft.com/office/powerpoint/2010/main" val="24214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extLst>
              <p:ext uri="{D42A27DB-BD31-4B8C-83A1-F6EECF244321}">
                <p14:modId xmlns:p14="http://schemas.microsoft.com/office/powerpoint/2010/main" val="1777812977"/>
              </p:ext>
            </p:extLst>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extLst>
              <p:ext uri="{D42A27DB-BD31-4B8C-83A1-F6EECF244321}">
                <p14:modId xmlns:p14="http://schemas.microsoft.com/office/powerpoint/2010/main" val="1078681282"/>
              </p:ext>
            </p:extLst>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sz="1400">
                <a:solidFill>
                  <a:prstClr val="black"/>
                </a:solidFill>
                <a:latin typeface="Calibri"/>
              </a:rPr>
              <a:t> GO Teams will need to take</a:t>
            </a:r>
            <a:r>
              <a:rPr lang="en-US" sz="1400" b="1">
                <a:solidFill>
                  <a:prstClr val="black"/>
                </a:solidFill>
                <a:latin typeface="Calibri"/>
              </a:rPr>
              <a:t> </a:t>
            </a:r>
            <a:r>
              <a:rPr lang="en-US" sz="1400" b="1">
                <a:solidFill>
                  <a:srgbClr val="FF0000"/>
                </a:solidFill>
                <a:latin typeface="Calibri"/>
              </a:rPr>
              <a:t>ACTION</a:t>
            </a:r>
            <a:r>
              <a:rPr lang="en-US" sz="1400">
                <a:solidFill>
                  <a:prstClr val="black"/>
                </a:solidFill>
                <a:latin typeface="Calibri"/>
              </a:rPr>
              <a:t> on the budget at these meetings.</a:t>
            </a:r>
            <a:endParaRPr kumimoji="0" lang="en-US" sz="140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What</a:t>
            </a:r>
          </a:p>
          <a:p>
            <a:pPr>
              <a:lnSpc>
                <a:spcPct val="100000"/>
              </a:lnSpc>
              <a:spcBef>
                <a:spcPts val="0"/>
              </a:spcBef>
              <a:buSzPct val="100000"/>
            </a:pPr>
            <a:r>
              <a:rPr lang="en-US" sz="2000">
                <a:solidFill>
                  <a:schemeClr val="accent3"/>
                </a:solidFill>
              </a:rPr>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Why</a:t>
            </a:r>
          </a:p>
          <a:p>
            <a:pPr>
              <a:lnSpc>
                <a:spcPct val="100000"/>
              </a:lnSpc>
              <a:spcBef>
                <a:spcPts val="0"/>
              </a:spcBef>
              <a:buSzPct val="100000"/>
            </a:pPr>
            <a:r>
              <a:rPr lang="en-US" sz="2000">
                <a:solidFill>
                  <a:schemeClr val="accent3"/>
                </a:solidFill>
              </a:rPr>
              <a:t>This meeting provides an opportunity for GO Teams to </a:t>
            </a:r>
            <a:r>
              <a:rPr lang="en-US" sz="2000" u="sng">
                <a:solidFill>
                  <a:schemeClr val="accent3"/>
                </a:solidFill>
              </a:rPr>
              <a:t>discuss the principal’s proposed budget and how it supports the school's programmatic needs and key strategic priorities for the 25-26 school year</a:t>
            </a:r>
            <a:r>
              <a:rPr lang="en-US" sz="2000">
                <a:solidFill>
                  <a:schemeClr val="accent3"/>
                </a:solidFill>
              </a:rPr>
              <a:t>. It also </a:t>
            </a:r>
            <a:r>
              <a:rPr lang="en-US" sz="2000" u="sng">
                <a:solidFill>
                  <a:schemeClr val="accent3"/>
                </a:solidFill>
              </a:rPr>
              <a:t>provides the GO Team the opportunity to review and provide feedback on proposed use of school-level flexibility</a:t>
            </a:r>
            <a:r>
              <a:rPr lang="en-US" sz="2000">
                <a:solidFill>
                  <a:schemeClr val="accent3"/>
                </a:solidFill>
              </a:rPr>
              <a:t>. </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When </a:t>
            </a:r>
          </a:p>
          <a:p>
            <a:pPr marL="63500">
              <a:lnSpc>
                <a:spcPct val="100000"/>
              </a:lnSpc>
              <a:spcBef>
                <a:spcPts val="0"/>
              </a:spcBef>
              <a:buSzPct val="100000"/>
            </a:pPr>
            <a:r>
              <a:rPr lang="en-US" sz="2000">
                <a:solidFill>
                  <a:schemeClr val="accent3"/>
                </a:solidFill>
                <a:sym typeface="Calibri"/>
              </a:rPr>
              <a:t>Early February 10 - February 14th,</a:t>
            </a:r>
            <a:r>
              <a:rPr lang="en-US" sz="2000">
                <a:solidFill>
                  <a:schemeClr val="accent3"/>
                </a:solidFill>
                <a:ea typeface="Calibri"/>
                <a:cs typeface="Calibri"/>
                <a:sym typeface="Calibri"/>
              </a:rPr>
              <a:t> </a:t>
            </a:r>
            <a:r>
              <a:rPr lang="en-US" sz="2000" u="sng">
                <a:solidFill>
                  <a:srgbClr val="FF0000"/>
                </a:solidFill>
                <a:ea typeface="Calibri"/>
                <a:cs typeface="Calibri"/>
                <a:sym typeface="Calibri"/>
              </a:rPr>
              <a:t>before</a:t>
            </a:r>
            <a:r>
              <a:rPr lang="en-US" sz="2000" b="0">
                <a:solidFill>
                  <a:schemeClr val="accent3"/>
                </a:solidFill>
                <a:ea typeface="Calibri"/>
                <a:cs typeface="Calibri"/>
                <a:sym typeface="Calibri"/>
              </a:rPr>
              <a:t> </a:t>
            </a:r>
            <a:r>
              <a:rPr lang="en-US" sz="2000">
                <a:solidFill>
                  <a:schemeClr val="accent3"/>
                </a:solidFill>
                <a:sym typeface="Calibri"/>
              </a:rPr>
              <a:t>Cluster Superintendent review.</a:t>
            </a:r>
            <a:r>
              <a:rPr lang="en-US" sz="2000">
                <a:solidFill>
                  <a:schemeClr val="accent3"/>
                </a:solidFill>
                <a:cs typeface="Calibri"/>
                <a:sym typeface="Calibri"/>
              </a:rPr>
              <a:t> </a:t>
            </a:r>
            <a:r>
              <a:rPr lang="en-US" sz="2000">
                <a:solidFill>
                  <a:schemeClr val="dk1"/>
                </a:solidFill>
                <a:cs typeface="Calibri"/>
                <a:sym typeface="Calibri"/>
              </a:rPr>
              <a:t> </a:t>
            </a:r>
            <a:endParaRPr lang="en-US" sz="200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48C9-82D6-A889-1780-80BF03791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EF603-FDB8-6EB8-D0EE-B86D0FCA408C}"/>
              </a:ext>
            </a:extLst>
          </p:cNvPr>
          <p:cNvSpPr>
            <a:spLocks noGrp="1"/>
          </p:cNvSpPr>
          <p:nvPr>
            <p:ph type="title"/>
          </p:nvPr>
        </p:nvSpPr>
        <p:spPr>
          <a:xfrm>
            <a:off x="719538" y="363374"/>
            <a:ext cx="9229531" cy="896331"/>
          </a:xfrm>
        </p:spPr>
        <p:txBody>
          <a:bodyPr/>
          <a:lstStyle/>
          <a:p>
            <a:r>
              <a:rPr lang="en-US" dirty="0"/>
              <a:t>Miles elementary’s  Strategic Plan</a:t>
            </a:r>
          </a:p>
        </p:txBody>
      </p:sp>
      <p:sp>
        <p:nvSpPr>
          <p:cNvPr id="5" name="Slide Number Placeholder 4">
            <a:extLst>
              <a:ext uri="{FF2B5EF4-FFF2-40B4-BE49-F238E27FC236}">
                <a16:creationId xmlns:a16="http://schemas.microsoft.com/office/drawing/2014/main" id="{3672851F-B8E5-BE83-9571-DF1816FE502A}"/>
              </a:ext>
            </a:extLst>
          </p:cNvPr>
          <p:cNvSpPr>
            <a:spLocks noGrp="1"/>
          </p:cNvSpPr>
          <p:nvPr>
            <p:ph type="sldNum" sz="quarter" idx="11"/>
          </p:nvPr>
        </p:nvSpPr>
        <p:spPr/>
        <p:txBody>
          <a:bodyPr/>
          <a:lstStyle/>
          <a:p>
            <a:fld id="{B5CEABB6-07DC-46E8-9B57-56EC44A396E5}" type="slidenum">
              <a:rPr lang="en-US" smtClean="0"/>
              <a:pPr/>
              <a:t>8</a:t>
            </a:fld>
            <a:endParaRPr lang="en-US"/>
          </a:p>
        </p:txBody>
      </p:sp>
      <p:pic>
        <p:nvPicPr>
          <p:cNvPr id="7" name="Picture 6">
            <a:extLst>
              <a:ext uri="{FF2B5EF4-FFF2-40B4-BE49-F238E27FC236}">
                <a16:creationId xmlns:a16="http://schemas.microsoft.com/office/drawing/2014/main" id="{4E5491DF-6D93-7177-0999-2EA91FA48502}"/>
              </a:ext>
            </a:extLst>
          </p:cNvPr>
          <p:cNvPicPr>
            <a:picLocks noChangeAspect="1"/>
          </p:cNvPicPr>
          <p:nvPr/>
        </p:nvPicPr>
        <p:blipFill>
          <a:blip r:embed="rId3"/>
          <a:stretch>
            <a:fillRect/>
          </a:stretch>
        </p:blipFill>
        <p:spPr>
          <a:xfrm>
            <a:off x="1589315" y="1878583"/>
            <a:ext cx="8436428" cy="4254719"/>
          </a:xfrm>
          <a:prstGeom prst="rect">
            <a:avLst/>
          </a:prstGeom>
        </p:spPr>
      </p:pic>
    </p:spTree>
    <p:extLst>
      <p:ext uri="{BB962C8B-B14F-4D97-AF65-F5344CB8AC3E}">
        <p14:creationId xmlns:p14="http://schemas.microsoft.com/office/powerpoint/2010/main" val="20501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BA71-ECB9-43E7-9E8A-CE2F99537628}"/>
              </a:ext>
            </a:extLst>
          </p:cNvPr>
          <p:cNvSpPr>
            <a:spLocks noGrp="1"/>
          </p:cNvSpPr>
          <p:nvPr>
            <p:ph type="title"/>
          </p:nvPr>
        </p:nvSpPr>
        <p:spPr/>
        <p:txBody>
          <a:bodyPr/>
          <a:lstStyle/>
          <a:p>
            <a:r>
              <a:rPr lang="en-US" dirty="0"/>
              <a:t>Miles Strategic Plan Continued </a:t>
            </a:r>
          </a:p>
        </p:txBody>
      </p:sp>
      <p:sp>
        <p:nvSpPr>
          <p:cNvPr id="3" name="Table Placeholder 2">
            <a:extLst>
              <a:ext uri="{FF2B5EF4-FFF2-40B4-BE49-F238E27FC236}">
                <a16:creationId xmlns:a16="http://schemas.microsoft.com/office/drawing/2014/main" id="{BFF5CEDD-C7A0-E027-D254-FD9E66C47F77}"/>
              </a:ext>
            </a:extLst>
          </p:cNvPr>
          <p:cNvSpPr>
            <a:spLocks noGrp="1"/>
          </p:cNvSpPr>
          <p:nvPr>
            <p:ph type="tbl"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977F0C0E-3CA9-CE69-0CDE-B26AFA581323}"/>
              </a:ext>
            </a:extLst>
          </p:cNvPr>
          <p:cNvSpPr>
            <a:spLocks noGrp="1"/>
          </p:cNvSpPr>
          <p:nvPr>
            <p:ph type="sldNum" sz="quarter" idx="12"/>
          </p:nvPr>
        </p:nvSpPr>
        <p:spPr/>
        <p:txBody>
          <a:bodyPr/>
          <a:lstStyle/>
          <a:p>
            <a:fld id="{A49DFD55-3C28-40EF-9E31-A92D2E4017FF}" type="slidenum">
              <a:rPr lang="en-US" smtClean="0"/>
              <a:pPr/>
              <a:t>9</a:t>
            </a:fld>
            <a:endParaRPr lang="en-US"/>
          </a:p>
        </p:txBody>
      </p:sp>
      <p:pic>
        <p:nvPicPr>
          <p:cNvPr id="6" name="Picture 5">
            <a:extLst>
              <a:ext uri="{FF2B5EF4-FFF2-40B4-BE49-F238E27FC236}">
                <a16:creationId xmlns:a16="http://schemas.microsoft.com/office/drawing/2014/main" id="{91848CC0-6034-5EB8-0512-FF34BE59E9E4}"/>
              </a:ext>
            </a:extLst>
          </p:cNvPr>
          <p:cNvPicPr>
            <a:picLocks noChangeAspect="1"/>
          </p:cNvPicPr>
          <p:nvPr/>
        </p:nvPicPr>
        <p:blipFill>
          <a:blip r:embed="rId2"/>
          <a:stretch>
            <a:fillRect/>
          </a:stretch>
        </p:blipFill>
        <p:spPr>
          <a:xfrm>
            <a:off x="1415143" y="2111381"/>
            <a:ext cx="9361713" cy="3606985"/>
          </a:xfrm>
          <a:prstGeom prst="rect">
            <a:avLst/>
          </a:prstGeom>
        </p:spPr>
      </p:pic>
    </p:spTree>
    <p:extLst>
      <p:ext uri="{BB962C8B-B14F-4D97-AF65-F5344CB8AC3E}">
        <p14:creationId xmlns:p14="http://schemas.microsoft.com/office/powerpoint/2010/main" val="2226358475"/>
      </p:ext>
    </p:extLst>
  </p:cSld>
  <p:clrMapOvr>
    <a:masterClrMapping/>
  </p:clrMapOvr>
</p:sld>
</file>

<file path=ppt/theme/theme1.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4A483-3DA6-4B55-A954-D32C8064CD05}">
  <ds:schemaRefs>
    <ds:schemaRef ds:uri="8dcae609-94e2-4108-915c-852935aa21ad"/>
    <ds:schemaRef ds:uri="e136758a-e7f7-4029-9cdc-709c7a6ff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474</TotalTime>
  <Words>2123</Words>
  <Application>Microsoft Office PowerPoint</Application>
  <PresentationFormat>Widescreen</PresentationFormat>
  <Paragraphs>283</Paragraphs>
  <Slides>41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Black</vt:lpstr>
      <vt:lpstr>Berlin Sans FB Demi</vt:lpstr>
      <vt:lpstr>Calibri</vt:lpstr>
      <vt:lpstr>Calibri,Sans-Serif</vt:lpstr>
      <vt:lpstr>Sabon Next LT</vt:lpstr>
      <vt:lpstr>Tenorite</vt:lpstr>
      <vt:lpstr>Times New Roman</vt:lpstr>
      <vt:lpstr>Trebuchet MS</vt:lpstr>
      <vt:lpstr>Wingdings</vt:lpstr>
      <vt:lpstr>Custom</vt:lpstr>
      <vt:lpstr> Miles elementary 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Miles elementary’s  Strategic Plan</vt:lpstr>
      <vt:lpstr>Miles Strategic Plan Continued </vt:lpstr>
      <vt:lpstr>PowerPoint Presentation</vt:lpstr>
      <vt:lpstr>FY 26 Budget Parameters</vt:lpstr>
      <vt:lpstr>Review of FY26 Signature and Turnaround Program Funding Process </vt:lpstr>
      <vt:lpstr>Overview of Approved Signature Program Funds</vt:lpstr>
      <vt:lpstr>Signature program funds requested vs. approved</vt:lpstr>
      <vt:lpstr>Overview of Approved turnaround Funds  (if applicable. Remove this portion if you did not receive turnaround funds)</vt:lpstr>
      <vt:lpstr>Approved FY26 Turnaround Funds</vt:lpstr>
      <vt:lpstr>Miles Elementary  FY26 Summary of Proposed Staffing AND Non-Staffing</vt:lpstr>
      <vt:lpstr>Summary Tab Overview</vt:lpstr>
      <vt:lpstr>PowerPoint Presentation</vt:lpstr>
      <vt:lpstr>PowerPoint Presentation</vt:lpstr>
      <vt:lpstr>PowerPoint Presentation</vt:lpstr>
      <vt:lpstr>PowerPoint Presentation</vt:lpstr>
      <vt:lpstr>PowerPoint Presentation</vt:lpstr>
      <vt:lpstr>Summary of position Changes to Support the fy26 bUDGET</vt:lpstr>
      <vt:lpstr>Non-Staffing Tab Overview</vt:lpstr>
      <vt:lpstr>PowerPoint Presentation</vt:lpstr>
      <vt:lpstr>Descriptions of Strategic Plan Breakout Categories</vt:lpstr>
      <vt:lpstr>FY26 Strategic Plan Break-out</vt:lpstr>
      <vt:lpstr>FY26 Budget by Function (required)</vt:lpstr>
      <vt:lpstr>FY26 Budget by Function (required)</vt:lpstr>
      <vt:lpstr>Questions for the GO Team to Consider and Discuss</vt:lpstr>
      <vt:lpstr>Questions for the GO Team to Consider and Discuss</vt:lpstr>
      <vt:lpstr>Discussion of Reserve &amp; Holdback Funds</vt:lpstr>
      <vt:lpstr>Plan for FY26 Leveling Reserve</vt:lpstr>
      <vt:lpstr>Plan for FY26 Title I Holdback</vt:lpstr>
      <vt:lpstr>Action on the FY26 Draft Budget</vt:lpstr>
      <vt:lpstr>Where We’re Going</vt:lpstr>
      <vt:lpstr>What’s Next?</vt:lpstr>
      <vt:lpstr>declare by February 28!</vt:lpstr>
      <vt:lpstr>Thank you!</vt:lpstr>
      <vt:lpstr>Will be updated As soon as possible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Perry, Thalise</cp:lastModifiedBy>
  <cp:revision>6</cp:revision>
  <dcterms:created xsi:type="dcterms:W3CDTF">2025-01-22T23:16:30Z</dcterms:created>
  <dcterms:modified xsi:type="dcterms:W3CDTF">2025-02-12T20:32:31Z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